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notesMasterIdLst>
    <p:notesMasterId r:id="rId56"/>
  </p:notesMasterIdLst>
  <p:handoutMasterIdLst>
    <p:handoutMasterId r:id="rId57"/>
  </p:handoutMasterIdLst>
  <p:sldIdLst>
    <p:sldId id="429" r:id="rId2"/>
    <p:sldId id="445" r:id="rId3"/>
    <p:sldId id="530" r:id="rId4"/>
    <p:sldId id="531" r:id="rId5"/>
    <p:sldId id="532" r:id="rId6"/>
    <p:sldId id="533" r:id="rId7"/>
    <p:sldId id="446" r:id="rId8"/>
    <p:sldId id="481" r:id="rId9"/>
    <p:sldId id="486" r:id="rId10"/>
    <p:sldId id="483" r:id="rId11"/>
    <p:sldId id="447" r:id="rId12"/>
    <p:sldId id="449" r:id="rId13"/>
    <p:sldId id="450" r:id="rId14"/>
    <p:sldId id="454" r:id="rId15"/>
    <p:sldId id="456" r:id="rId16"/>
    <p:sldId id="457" r:id="rId17"/>
    <p:sldId id="458" r:id="rId18"/>
    <p:sldId id="485" r:id="rId19"/>
    <p:sldId id="527" r:id="rId20"/>
    <p:sldId id="528" r:id="rId21"/>
    <p:sldId id="529" r:id="rId22"/>
    <p:sldId id="484" r:id="rId23"/>
    <p:sldId id="461" r:id="rId24"/>
    <p:sldId id="462" r:id="rId25"/>
    <p:sldId id="463" r:id="rId26"/>
    <p:sldId id="467" r:id="rId27"/>
    <p:sldId id="468" r:id="rId28"/>
    <p:sldId id="469" r:id="rId29"/>
    <p:sldId id="473" r:id="rId30"/>
    <p:sldId id="474" r:id="rId31"/>
    <p:sldId id="475" r:id="rId32"/>
    <p:sldId id="478" r:id="rId33"/>
    <p:sldId id="487" r:id="rId34"/>
    <p:sldId id="490" r:id="rId35"/>
    <p:sldId id="492" r:id="rId36"/>
    <p:sldId id="493" r:id="rId37"/>
    <p:sldId id="494" r:id="rId38"/>
    <p:sldId id="495" r:id="rId39"/>
    <p:sldId id="496" r:id="rId40"/>
    <p:sldId id="499" r:id="rId41"/>
    <p:sldId id="498" r:id="rId42"/>
    <p:sldId id="500" r:id="rId43"/>
    <p:sldId id="501" r:id="rId44"/>
    <p:sldId id="502" r:id="rId45"/>
    <p:sldId id="505" r:id="rId46"/>
    <p:sldId id="506" r:id="rId47"/>
    <p:sldId id="507" r:id="rId48"/>
    <p:sldId id="508" r:id="rId49"/>
    <p:sldId id="525" r:id="rId50"/>
    <p:sldId id="526" r:id="rId51"/>
    <p:sldId id="509" r:id="rId52"/>
    <p:sldId id="510" r:id="rId53"/>
    <p:sldId id="511" r:id="rId54"/>
    <p:sldId id="534" r:id="rId55"/>
  </p:sldIdLst>
  <p:sldSz cx="9906000" cy="6858000" type="A4"/>
  <p:notesSz cx="9942513" cy="676116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1200" b="1" kern="1200">
        <a:solidFill>
          <a:srgbClr val="000099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b="1" kern="1200">
        <a:solidFill>
          <a:srgbClr val="000099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b="1" kern="1200">
        <a:solidFill>
          <a:srgbClr val="000099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b="1" kern="1200">
        <a:solidFill>
          <a:srgbClr val="000099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b="1" kern="1200">
        <a:solidFill>
          <a:srgbClr val="000099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b="1" kern="1200">
        <a:solidFill>
          <a:srgbClr val="000099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200" b="1" kern="1200">
        <a:solidFill>
          <a:srgbClr val="000099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200" b="1" kern="1200">
        <a:solidFill>
          <a:srgbClr val="000099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200" b="1" kern="1200">
        <a:solidFill>
          <a:srgbClr val="000099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3300"/>
    <a:srgbClr val="0000CC"/>
    <a:srgbClr val="000099"/>
    <a:srgbClr val="CC3300"/>
    <a:srgbClr val="A50021"/>
    <a:srgbClr val="160076"/>
    <a:srgbClr val="FF000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21" autoAdjust="0"/>
    <p:restoredTop sz="98267" autoAdjust="0"/>
  </p:normalViewPr>
  <p:slideViewPr>
    <p:cSldViewPr>
      <p:cViewPr varScale="1">
        <p:scale>
          <a:sx n="72" d="100"/>
          <a:sy n="72" d="100"/>
        </p:scale>
        <p:origin x="-858" y="-10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84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5" tIns="45682" rIns="91365" bIns="45682" numCol="1" anchor="t" anchorCtr="0" compatLnSpc="1">
            <a:prstTxWarp prst="textNoShape">
              <a:avLst/>
            </a:prstTxWarp>
          </a:bodyPr>
          <a:lstStyle>
            <a:lvl1pPr defTabSz="913648" eaLnBrk="0" hangingPunct="0">
              <a:defRPr b="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5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0863" y="0"/>
            <a:ext cx="43100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5" tIns="45682" rIns="91365" bIns="45682" numCol="1" anchor="t" anchorCtr="0" compatLnSpc="1">
            <a:prstTxWarp prst="textNoShape">
              <a:avLst/>
            </a:prstTxWarp>
          </a:bodyPr>
          <a:lstStyle>
            <a:lvl1pPr algn="r" defTabSz="913648" eaLnBrk="0" hangingPunct="0">
              <a:defRPr b="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5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21438"/>
            <a:ext cx="43084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5" tIns="45682" rIns="91365" bIns="45682" numCol="1" anchor="b" anchorCtr="0" compatLnSpc="1">
            <a:prstTxWarp prst="textNoShape">
              <a:avLst/>
            </a:prstTxWarp>
          </a:bodyPr>
          <a:lstStyle>
            <a:lvl1pPr defTabSz="913648" eaLnBrk="0" hangingPunct="0">
              <a:defRPr b="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5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30863" y="6421438"/>
            <a:ext cx="43100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5" tIns="45682" rIns="91365" bIns="45682" numCol="1" anchor="b" anchorCtr="0" compatLnSpc="1">
            <a:prstTxWarp prst="textNoShape">
              <a:avLst/>
            </a:prstTxWarp>
          </a:bodyPr>
          <a:lstStyle>
            <a:lvl1pPr algn="r" defTabSz="912813">
              <a:defRPr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4337599-038D-45A3-9CA3-07598E7D3CE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46196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84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5" tIns="45682" rIns="91365" bIns="45682" numCol="1" anchor="t" anchorCtr="0" compatLnSpc="1">
            <a:prstTxWarp prst="textNoShape">
              <a:avLst/>
            </a:prstTxWarp>
          </a:bodyPr>
          <a:lstStyle>
            <a:lvl1pPr defTabSz="913648" eaLnBrk="0" hangingPunct="0">
              <a:defRPr b="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30863" y="0"/>
            <a:ext cx="43100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5" tIns="45682" rIns="91365" bIns="45682" numCol="1" anchor="t" anchorCtr="0" compatLnSpc="1">
            <a:prstTxWarp prst="textNoShape">
              <a:avLst/>
            </a:prstTxWarp>
          </a:bodyPr>
          <a:lstStyle>
            <a:lvl1pPr algn="r" defTabSz="913648" eaLnBrk="0" hangingPunct="0">
              <a:defRPr b="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38488" y="504825"/>
            <a:ext cx="3667125" cy="25384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19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775" y="3211513"/>
            <a:ext cx="7954963" cy="304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5" tIns="45682" rIns="91365" bIns="456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2519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21438"/>
            <a:ext cx="43084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5" tIns="45682" rIns="91365" bIns="45682" numCol="1" anchor="b" anchorCtr="0" compatLnSpc="1">
            <a:prstTxWarp prst="textNoShape">
              <a:avLst/>
            </a:prstTxWarp>
          </a:bodyPr>
          <a:lstStyle>
            <a:lvl1pPr defTabSz="913648" eaLnBrk="0" hangingPunct="0">
              <a:defRPr b="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19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0863" y="6421438"/>
            <a:ext cx="43100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5" tIns="45682" rIns="91365" bIns="45682" numCol="1" anchor="b" anchorCtr="0" compatLnSpc="1">
            <a:prstTxWarp prst="textNoShape">
              <a:avLst/>
            </a:prstTxWarp>
          </a:bodyPr>
          <a:lstStyle>
            <a:lvl1pPr algn="r" defTabSz="912813">
              <a:defRPr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FDE5868-B697-4E52-99C2-191C86AE5A7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759322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FE492-E634-4F9B-ACE2-11E5E65E686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6801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CEAFE-C1E8-49D1-BA6A-057BEC01F19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70212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4BC43-B090-45CD-BEDF-C15592DC35E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4274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95300" y="1600200"/>
            <a:ext cx="8915400" cy="4525963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A0E80C8-CDBF-4790-8F17-EA89AA1030C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700911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95300" y="1600200"/>
            <a:ext cx="8915400" cy="4525963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621265D-7124-48C3-A2C2-06199959796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755016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4BABF-2497-4D5B-9106-8487E91569E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06672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98C70-423E-427B-BED6-AB229A110E1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26185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FC709-472F-4AF6-979B-1793D204ED3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4627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C9837-E86A-428B-973A-F5C7F7FAC8A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59951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D9864-2001-4C4A-88E6-A9C289A9214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91319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170AD-BA71-43E4-8BF3-33EE0B7CFC3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5249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63E-6A38-482D-BD9D-F93B54867C9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3730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502BC-3BA1-4A4D-92DE-5C1E931F6EF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641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81038" y="365125"/>
            <a:ext cx="85439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EB61C93-4509-4B8B-8949-BD73C97E6DA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  <p:sldLayoutId id="2147483837" r:id="rId12"/>
    <p:sldLayoutId id="2147483838" r:id="rId13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9.png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hyperlink" Target="https://economy-ru.info/info/45873" TargetMode="External"/><Relationship Id="rId3" Type="http://schemas.openxmlformats.org/officeDocument/2006/relationships/hyperlink" Target="https://economy-ru.info/info/45141" TargetMode="External"/><Relationship Id="rId7" Type="http://schemas.openxmlformats.org/officeDocument/2006/relationships/hyperlink" Target="https://economy-ru.info/info/111200" TargetMode="Externa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conomy-ru.info/info/67073" TargetMode="External"/><Relationship Id="rId5" Type="http://schemas.openxmlformats.org/officeDocument/2006/relationships/hyperlink" Target="https://economy-ru.info/info/4217" TargetMode="External"/><Relationship Id="rId4" Type="http://schemas.openxmlformats.org/officeDocument/2006/relationships/hyperlink" Target="https://economy-ru.info/info/637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2051" name="Rectangle 19"/>
          <p:cNvSpPr>
            <a:spLocks noChangeArrowheads="1"/>
          </p:cNvSpPr>
          <p:nvPr/>
        </p:nvSpPr>
        <p:spPr bwMode="auto">
          <a:xfrm>
            <a:off x="0" y="1268413"/>
            <a:ext cx="9906000" cy="4740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defRPr/>
            </a:pP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	</a:t>
            </a:r>
            <a:r>
              <a:rPr lang="ru-RU" sz="2400" u="sng" dirty="0">
                <a:solidFill>
                  <a:srgbClr val="FF0000"/>
                </a:solidFill>
                <a:latin typeface="Times New Roman" pitchFamily="18" charset="0"/>
              </a:rPr>
              <a:t>ТЕМА 2. ОСНОВЫ ТЕОРИИ СПРОСА И ПРЕДЛОЖЕНИЯ В ЭЛЕКТРОЭНЕРГЕТИКЕ</a:t>
            </a:r>
          </a:p>
          <a:p>
            <a:pPr marL="228600" indent="-228600" eaLnBrk="1" hangingPunct="1">
              <a:defRPr/>
            </a:pPr>
            <a:endParaRPr lang="ru-RU" sz="2400" u="sng" dirty="0">
              <a:latin typeface="Times New Roman" pitchFamily="18" charset="0"/>
            </a:endParaRPr>
          </a:p>
          <a:p>
            <a:pPr marL="228600" indent="-228600" eaLnBrk="1" hangingPunct="1">
              <a:buFontTx/>
              <a:buAutoNum type="arabicPeriod"/>
              <a:defRPr/>
            </a:pPr>
            <a:r>
              <a:rPr lang="ru-RU" sz="2400" dirty="0">
                <a:latin typeface="Times New Roman" pitchFamily="18" charset="0"/>
              </a:rPr>
              <a:t> Рынок электроэнергии: структура и особенности</a:t>
            </a:r>
          </a:p>
          <a:p>
            <a:pPr marL="228600" indent="-228600" eaLnBrk="1" hangingPunct="1">
              <a:buFontTx/>
              <a:buAutoNum type="arabicPeriod"/>
              <a:defRPr/>
            </a:pPr>
            <a:r>
              <a:rPr lang="ru-RU" sz="2400" dirty="0">
                <a:latin typeface="Times New Roman" pitchFamily="18" charset="0"/>
              </a:rPr>
              <a:t> Спрос, факторы рыночного спроса, закон спроса</a:t>
            </a:r>
          </a:p>
          <a:p>
            <a:pPr marL="228600" indent="-228600" eaLnBrk="1" hangingPunct="1">
              <a:buFontTx/>
              <a:buAutoNum type="arabicPeriod"/>
              <a:defRPr/>
            </a:pPr>
            <a:r>
              <a:rPr lang="ru-RU" sz="2400" dirty="0">
                <a:latin typeface="Times New Roman" pitchFamily="18" charset="0"/>
              </a:rPr>
              <a:t> Предложение, факторы рыночного предложения, закон предложения</a:t>
            </a:r>
          </a:p>
          <a:p>
            <a:pPr marL="228600" indent="-228600" eaLnBrk="1" hangingPunct="1">
              <a:buFontTx/>
              <a:buAutoNum type="arabicPeriod"/>
              <a:defRPr/>
            </a:pPr>
            <a:r>
              <a:rPr lang="ru-RU" sz="2400" dirty="0">
                <a:latin typeface="Times New Roman" pitchFamily="18" charset="0"/>
              </a:rPr>
              <a:t> Рыночное равновесие</a:t>
            </a:r>
          </a:p>
          <a:p>
            <a:pPr marL="228600" indent="-228600" eaLnBrk="1" hangingPunct="1">
              <a:buFontTx/>
              <a:buAutoNum type="arabicPeriod"/>
              <a:defRPr/>
            </a:pPr>
            <a:r>
              <a:rPr lang="ru-RU" sz="2400" dirty="0">
                <a:latin typeface="Times New Roman" pitchFamily="18" charset="0"/>
              </a:rPr>
              <a:t> Понятие, виды  эластичности спроса и предложения (самостоятельно)</a:t>
            </a:r>
          </a:p>
          <a:p>
            <a:pPr marL="228600" indent="-228600" eaLnBrk="1" hangingPunct="1">
              <a:buFontTx/>
              <a:buAutoNum type="arabicPeriod"/>
              <a:defRPr/>
            </a:pPr>
            <a:endParaRPr lang="ru-RU" u="sng" dirty="0"/>
          </a:p>
          <a:p>
            <a:pPr marL="228600" indent="-228600" eaLnBrk="1" hangingPunct="1">
              <a:spcBef>
                <a:spcPct val="25000"/>
              </a:spcBef>
              <a:defRPr/>
            </a:pPr>
            <a:endParaRPr lang="ru-RU" sz="2400" b="0" dirty="0">
              <a:solidFill>
                <a:srgbClr val="160076"/>
              </a:solidFill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 dirty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4100" name="Picture 21" descr="КАЧЕСТВО ОБРАЗОВАНИЯ с фоно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38100"/>
            <a:ext cx="116363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19811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13317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0" y="1268413"/>
            <a:ext cx="9906000" cy="5256212"/>
          </a:xfrm>
        </p:spPr>
        <p:txBody>
          <a:bodyPr rtlCol="0">
            <a:normAutofit lnSpcReduction="10000"/>
          </a:bodyPr>
          <a:lstStyle/>
          <a:p>
            <a:pPr marL="609600" indent="-609600" algn="l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НА ДИНАМИКУ СПРОСА </a:t>
            </a: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ОКАЗЫВАЮТ ВЛИЯНИЕ </a:t>
            </a:r>
            <a:r>
              <a:rPr lang="ru-RU" altLang="ru-RU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ЦЕНОВЫЕ И НЕЦЕНОВЫЕ ФАКТОРЫ: </a:t>
            </a:r>
          </a:p>
          <a:p>
            <a:pPr marL="609600" indent="-609600" algn="l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ЦЕНА ДАННОГО ТОВАРА (Р); </a:t>
            </a:r>
          </a:p>
          <a:p>
            <a:pPr marL="609600" indent="-609600" algn="l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ЦЕНЫ ДРУГИХ ТОВАРОВ (СУБСТИТУТОВ И КОМПЛИМЕНТОВ) (Р S , Р C ); </a:t>
            </a:r>
          </a:p>
          <a:p>
            <a:pPr marL="609600" indent="-609600" algn="l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ТЕКУЩИЕ ДОХОДЫ ПОТРЕБИТЕЛЕЙ ( I ); </a:t>
            </a:r>
          </a:p>
          <a:p>
            <a:pPr marL="609600" indent="-609600" algn="l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ВКУСЫ И ПРЕДПОЧТЕНИЯ ПОТРЕБИТЕЛЕЙ ( Z ); </a:t>
            </a:r>
          </a:p>
          <a:p>
            <a:pPr marL="609600" indent="-609600" algn="l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ОБЪЕКТИВНЫЕ (ВНЕШНИЕ) УСЛОВИЯ ПОТРЕБЛЕНИЯ  (N); </a:t>
            </a:r>
          </a:p>
          <a:p>
            <a:pPr marL="609600" indent="-609600" algn="l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ИНФОРМАЦИЯ О РЫНКЕ И ТОВАРЕ, В ТОМ ЧИСЛЕ И РЕКЛАМА ( INF ); </a:t>
            </a:r>
          </a:p>
          <a:p>
            <a:pPr marL="609600" indent="-609600" algn="l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ЗАПАСЫ ТОВАРА ( R ); </a:t>
            </a:r>
          </a:p>
          <a:p>
            <a:pPr marL="609600" indent="-609600" algn="l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ПЕРИОД ВРЕМЕНИ, В ТОМ ЧИСЛЕ И СЕЗОННОСТЬ ПОТРЕБЛЕНИЯ ( T ); </a:t>
            </a:r>
          </a:p>
          <a:p>
            <a:pPr marL="609600" indent="-609600" algn="l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ОЖИДАНИЯ ПОТРЕБИТЕЛЕЙ (Е).</a:t>
            </a:r>
            <a:r>
              <a:rPr lang="ru-RU" altLang="ru-RU" sz="1800"/>
              <a:t>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4339" name="Rectangle 19"/>
          <p:cNvSpPr>
            <a:spLocks noChangeArrowheads="1"/>
          </p:cNvSpPr>
          <p:nvPr/>
        </p:nvSpPr>
        <p:spPr bwMode="auto">
          <a:xfrm>
            <a:off x="0" y="1052513"/>
            <a:ext cx="9561513" cy="477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</a:pPr>
            <a:endParaRPr lang="ru-RU" altLang="ru-RU" sz="1600">
              <a:solidFill>
                <a:srgbClr val="FF0000"/>
              </a:solidFill>
              <a:latin typeface="Tahoma" pitchFamily="34" charset="0"/>
            </a:endParaRPr>
          </a:p>
          <a:p>
            <a:pPr marL="228600" indent="-228600" eaLnBrk="1" hangingPunct="1"/>
            <a:r>
              <a:rPr lang="ru-RU" altLang="ru-RU" sz="3200">
                <a:latin typeface="Times New Roman" pitchFamily="18" charset="0"/>
              </a:rPr>
              <a:t>	</a:t>
            </a:r>
            <a:r>
              <a:rPr lang="ru-RU" altLang="ru-RU" sz="3200">
                <a:solidFill>
                  <a:srgbClr val="FF0000"/>
                </a:solidFill>
                <a:latin typeface="Times New Roman" pitchFamily="18" charset="0"/>
              </a:rPr>
              <a:t>Зависимость спроса </a:t>
            </a:r>
            <a:r>
              <a:rPr lang="ru-RU" altLang="ru-RU" sz="3200">
                <a:latin typeface="Times New Roman" pitchFamily="18" charset="0"/>
              </a:rPr>
              <a:t>от различных факторов называется </a:t>
            </a:r>
            <a:r>
              <a:rPr lang="ru-RU" altLang="ru-RU" sz="3200">
                <a:solidFill>
                  <a:srgbClr val="FF0000"/>
                </a:solidFill>
                <a:latin typeface="Times New Roman" pitchFamily="18" charset="0"/>
              </a:rPr>
              <a:t>функцией спроса: </a:t>
            </a:r>
          </a:p>
          <a:p>
            <a:pPr marL="228600" indent="-228600" algn="ctr" eaLnBrk="1" hangingPunct="1"/>
            <a:r>
              <a:rPr lang="ru-RU" altLang="ru-RU" sz="3200">
                <a:solidFill>
                  <a:srgbClr val="FF0000"/>
                </a:solidFill>
                <a:latin typeface="Times New Roman" pitchFamily="18" charset="0"/>
              </a:rPr>
              <a:t>Q D = F (Р, Р S 1 … Р S N , Р C 1 …Р C M , I , Z , N , INF , R, T, E ) </a:t>
            </a:r>
          </a:p>
          <a:p>
            <a:pPr marL="228600" indent="-228600" eaLnBrk="1" hangingPunct="1"/>
            <a:r>
              <a:rPr lang="ru-RU" altLang="ru-RU" sz="3200">
                <a:latin typeface="Times New Roman" pitchFamily="18" charset="0"/>
              </a:rPr>
              <a:t>	В наиболее простом случае функцию спроса выражают исключительно от цены на товар, как от основного фактора, влияющего на величину спроса: </a:t>
            </a:r>
          </a:p>
          <a:p>
            <a:pPr marL="228600" indent="-228600" algn="ctr" eaLnBrk="1" hangingPunct="1"/>
            <a:r>
              <a:rPr lang="ru-RU" altLang="ru-RU" sz="3200">
                <a:solidFill>
                  <a:srgbClr val="FF0000"/>
                </a:solidFill>
                <a:latin typeface="Times New Roman" pitchFamily="18" charset="0"/>
              </a:rPr>
              <a:t>Q D = F ( P ) </a:t>
            </a:r>
          </a:p>
        </p:txBody>
      </p:sp>
      <p:pic>
        <p:nvPicPr>
          <p:cNvPr id="14340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1267" name="Rectangle 19"/>
          <p:cNvSpPr>
            <a:spLocks noChangeArrowheads="1"/>
          </p:cNvSpPr>
          <p:nvPr/>
        </p:nvSpPr>
        <p:spPr bwMode="auto">
          <a:xfrm>
            <a:off x="0" y="1268413"/>
            <a:ext cx="9705975" cy="52625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228600" indent="-228600" eaLnBrk="0" hangingPunct="0"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just" eaLnBrk="1" hangingPunct="1">
              <a:defRPr/>
            </a:pPr>
            <a:r>
              <a:rPr lang="ru-RU" altLang="ru-RU" sz="2400" dirty="0">
                <a:latin typeface="Times New Roman" panose="02020603050405020304" pitchFamily="18" charset="0"/>
              </a:rPr>
              <a:t>Линейную функцию спроса (т.е. когда она представлена в виде прямой на графике) математически можно записать следующим образом:                         </a:t>
            </a:r>
            <a:r>
              <a:rPr lang="ru-RU" altLang="ru-RU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Q D = </a:t>
            </a:r>
            <a:r>
              <a:rPr lang="en-US" altLang="ru-RU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a-b*p</a:t>
            </a:r>
            <a:r>
              <a:rPr lang="ru-RU" altLang="ru-RU" sz="2400" dirty="0">
                <a:latin typeface="Times New Roman" panose="02020603050405020304" pitchFamily="18" charset="0"/>
              </a:rPr>
              <a:t>, </a:t>
            </a:r>
          </a:p>
          <a:p>
            <a:pPr eaLnBrk="1" hangingPunct="1">
              <a:defRPr/>
            </a:pPr>
            <a:endParaRPr lang="ru-RU" altLang="ru-RU" sz="2400" dirty="0">
              <a:latin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ru-RU" altLang="ru-RU" sz="2400" dirty="0">
                <a:latin typeface="Times New Roman" panose="02020603050405020304" pitchFamily="18" charset="0"/>
              </a:rPr>
              <a:t>где </a:t>
            </a:r>
          </a:p>
          <a:p>
            <a:pPr eaLnBrk="1" hangingPunct="1">
              <a:defRPr/>
            </a:pPr>
            <a:r>
              <a:rPr lang="en-US" altLang="ru-RU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ru-RU" altLang="ru-RU" sz="2400" dirty="0">
                <a:latin typeface="Times New Roman" panose="02020603050405020304" pitchFamily="18" charset="0"/>
              </a:rPr>
              <a:t> – максимально возможный спрос на рынке на данный товар, </a:t>
            </a:r>
          </a:p>
          <a:p>
            <a:pPr eaLnBrk="1" hangingPunct="1">
              <a:defRPr/>
            </a:pPr>
            <a:r>
              <a:rPr lang="en-US" altLang="ru-RU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b</a:t>
            </a:r>
            <a:r>
              <a:rPr lang="ru-RU" altLang="ru-RU" sz="2400" dirty="0">
                <a:latin typeface="Times New Roman" panose="02020603050405020304" pitchFamily="18" charset="0"/>
              </a:rPr>
              <a:t> – зависимость изменения спроса от изменения цены (одновременно отражает и угол наклона кривой спроса), </a:t>
            </a:r>
          </a:p>
          <a:p>
            <a:pPr eaLnBrk="1" hangingPunct="1">
              <a:defRPr/>
            </a:pPr>
            <a:r>
              <a:rPr lang="en-US" altLang="ru-RU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p</a:t>
            </a:r>
            <a:r>
              <a:rPr lang="ru-RU" altLang="ru-RU" sz="2400" dirty="0">
                <a:latin typeface="Times New Roman" panose="02020603050405020304" pitchFamily="18" charset="0"/>
              </a:rPr>
              <a:t> – цена на товар. </a:t>
            </a:r>
          </a:p>
          <a:p>
            <a:pPr eaLnBrk="1" hangingPunct="1">
              <a:defRPr/>
            </a:pPr>
            <a:r>
              <a:rPr lang="ru-RU" altLang="ru-RU" sz="2400" dirty="0">
                <a:latin typeface="Times New Roman" panose="02020603050405020304" pitchFamily="18" charset="0"/>
              </a:rPr>
              <a:t>Знак «минус» показывает, что функция спроса имеет убывающий вид.</a:t>
            </a:r>
            <a:r>
              <a:rPr lang="ru-RU" altLang="ru-RU" dirty="0"/>
              <a:t> </a:t>
            </a:r>
            <a:endParaRPr lang="ru-RU" altLang="ru-RU" sz="2000" dirty="0">
              <a:latin typeface="Arial Unicode MS" panose="020B0604020202020204" pitchFamily="34" charset="-128"/>
            </a:endParaRPr>
          </a:p>
          <a:p>
            <a:pPr eaLnBrk="1" hangingPunct="1">
              <a:defRPr/>
            </a:pPr>
            <a:endParaRPr lang="ru-RU" altLang="ru-RU" sz="2000" dirty="0">
              <a:latin typeface="Arial Unicode MS" panose="020B0604020202020204" pitchFamily="34" charset="-128"/>
            </a:endParaRPr>
          </a:p>
          <a:p>
            <a:pPr eaLnBrk="1" hangingPunct="1">
              <a:spcBef>
                <a:spcPct val="25000"/>
              </a:spcBef>
              <a:defRPr/>
            </a:pPr>
            <a:r>
              <a:rPr lang="ru-RU" altLang="ru-RU" sz="1600" b="0" dirty="0">
                <a:solidFill>
                  <a:srgbClr val="000066"/>
                </a:solidFill>
                <a:latin typeface="Tahoma" panose="020B0604030504040204" pitchFamily="34" charset="0"/>
              </a:rPr>
              <a:t>     </a:t>
            </a:r>
          </a:p>
        </p:txBody>
      </p:sp>
      <p:pic>
        <p:nvPicPr>
          <p:cNvPr id="15365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6387" name="Rectangle 19"/>
          <p:cNvSpPr>
            <a:spLocks noChangeArrowheads="1"/>
          </p:cNvSpPr>
          <p:nvPr/>
        </p:nvSpPr>
        <p:spPr bwMode="auto">
          <a:xfrm>
            <a:off x="0" y="1268413"/>
            <a:ext cx="9906000" cy="116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28600" indent="-228600" eaLnBrk="1" hangingPunct="1"/>
            <a:r>
              <a:rPr lang="ru-RU" altLang="ru-RU" sz="2000">
                <a:latin typeface="Arial Unicode MS" pitchFamily="34" charset="-128"/>
              </a:rPr>
              <a:t>	</a:t>
            </a:r>
          </a:p>
          <a:p>
            <a:pPr marL="228600" indent="-228600" eaLnBrk="1" hangingPunct="1">
              <a:spcBef>
                <a:spcPct val="25000"/>
              </a:spcBef>
            </a:pPr>
            <a:endParaRPr lang="ru-RU" alt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</a:pPr>
            <a:r>
              <a:rPr lang="ru-RU" alt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16388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graphicFrame>
        <p:nvGraphicFramePr>
          <p:cNvPr id="75849" name="Group 73"/>
          <p:cNvGraphicFramePr>
            <a:graphicFrameLocks noGrp="1"/>
          </p:cNvGraphicFramePr>
          <p:nvPr>
            <p:ph type="tbl" idx="1"/>
          </p:nvPr>
        </p:nvGraphicFramePr>
        <p:xfrm>
          <a:off x="488950" y="3573463"/>
          <a:ext cx="8634413" cy="2447926"/>
        </p:xfrm>
        <a:graphic>
          <a:graphicData uri="http://schemas.openxmlformats.org/drawingml/2006/table">
            <a:tbl>
              <a:tblPr/>
              <a:tblGrid>
                <a:gridCol w="4105275">
                  <a:extLst>
                    <a:ext uri="{9D8B030D-6E8A-4147-A177-3AD203B41FA5}"/>
                  </a:extLst>
                </a:gridCol>
                <a:gridCol w="1163638">
                  <a:extLst>
                    <a:ext uri="{9D8B030D-6E8A-4147-A177-3AD203B41FA5}"/>
                  </a:extLst>
                </a:gridCol>
                <a:gridCol w="1093787">
                  <a:extLst>
                    <a:ext uri="{9D8B030D-6E8A-4147-A177-3AD203B41FA5}"/>
                  </a:extLst>
                </a:gridCol>
                <a:gridCol w="1039813">
                  <a:extLst>
                    <a:ext uri="{9D8B030D-6E8A-4147-A177-3AD203B41FA5}"/>
                  </a:extLst>
                </a:gridCol>
                <a:gridCol w="1231900">
                  <a:extLst>
                    <a:ext uri="{9D8B030D-6E8A-4147-A177-3AD203B41FA5}"/>
                  </a:extLst>
                </a:gridCol>
              </a:tblGrid>
              <a:tr h="12239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Цена товара, руб. 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 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 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 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 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2239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товара, шт. 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600 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550 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450 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 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6410" name="Rectangle 77"/>
          <p:cNvSpPr>
            <a:spLocks noChangeArrowheads="1"/>
          </p:cNvSpPr>
          <p:nvPr/>
        </p:nvSpPr>
        <p:spPr bwMode="auto">
          <a:xfrm>
            <a:off x="344488" y="1700213"/>
            <a:ext cx="9145587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28600" indent="-228600" algn="just" eaLnBrk="1" hangingPunct="1"/>
            <a:r>
              <a:rPr lang="ru-RU" altLang="ru-RU" sz="2400">
                <a:latin typeface="Times New Roman" pitchFamily="18" charset="0"/>
              </a:rPr>
              <a:t>Функция спроса может быть представлена и в табличной форме в виде шкалы спроса. </a:t>
            </a:r>
          </a:p>
          <a:p>
            <a:pPr marL="228600" indent="-228600" algn="just" eaLnBrk="1" hangingPunct="1"/>
            <a:r>
              <a:rPr lang="ru-RU" altLang="ru-RU" sz="2400">
                <a:latin typeface="Times New Roman" pitchFamily="18" charset="0"/>
              </a:rPr>
              <a:t>Например, спрос на товар можно представить следующим образом: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7411" name="Rectangle 19"/>
          <p:cNvSpPr>
            <a:spLocks noChangeArrowheads="1"/>
          </p:cNvSpPr>
          <p:nvPr/>
        </p:nvSpPr>
        <p:spPr bwMode="auto">
          <a:xfrm>
            <a:off x="0" y="1196975"/>
            <a:ext cx="9547225" cy="109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28600" indent="-228600" eaLnBrk="1" hangingPunct="1">
              <a:lnSpc>
                <a:spcPct val="95000"/>
              </a:lnSpc>
            </a:pPr>
            <a:r>
              <a:rPr lang="ru-RU" altLang="ru-RU" sz="2400">
                <a:latin typeface="Times New Roman" pitchFamily="18" charset="0"/>
              </a:rPr>
              <a:t> Также спрос и, соответственно, </a:t>
            </a:r>
            <a:r>
              <a:rPr lang="ru-RU" altLang="ru-RU" sz="2400">
                <a:solidFill>
                  <a:srgbClr val="FF0000"/>
                </a:solidFill>
                <a:latin typeface="Times New Roman" pitchFamily="18" charset="0"/>
              </a:rPr>
              <a:t>функцию спроса можно выразить графически</a:t>
            </a:r>
            <a:r>
              <a:rPr lang="ru-RU" altLang="ru-RU" sz="2400">
                <a:latin typeface="Times New Roman" pitchFamily="18" charset="0"/>
              </a:rPr>
              <a:t>: </a:t>
            </a:r>
          </a:p>
          <a:p>
            <a:pPr marL="228600" indent="-228600" eaLnBrk="1" hangingPunct="1">
              <a:spcBef>
                <a:spcPct val="25000"/>
              </a:spcBef>
            </a:pPr>
            <a:r>
              <a:rPr lang="ru-RU" alt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17413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pic>
        <p:nvPicPr>
          <p:cNvPr id="17415" name="Picture 10" descr="R2-6-1_clip_image003"/>
          <p:cNvPicPr>
            <a:picLocks noGrp="1" noChangeAspect="1" noChangeArrowheads="1"/>
          </p:cNvPicPr>
          <p:nvPr>
            <p:ph type="chart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57375" y="2420938"/>
            <a:ext cx="5191125" cy="3960812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86019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18436" name="Picture 21" descr="КАЧЕСТВО ОБРАЗОВАНИЯ с фоно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38100"/>
            <a:ext cx="116363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8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18439" name="Rectangle 8"/>
          <p:cNvSpPr>
            <a:spLocks noChangeArrowheads="1"/>
          </p:cNvSpPr>
          <p:nvPr/>
        </p:nvSpPr>
        <p:spPr bwMode="auto">
          <a:xfrm>
            <a:off x="0" y="1268413"/>
            <a:ext cx="9705975" cy="518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15000"/>
              </a:lnSpc>
            </a:pPr>
            <a:r>
              <a:rPr lang="ru-RU" altLang="ru-RU" sz="2400">
                <a:latin typeface="Times New Roman" pitchFamily="18" charset="0"/>
              </a:rPr>
              <a:t>	</a:t>
            </a:r>
            <a:r>
              <a:rPr lang="ru-RU" altLang="ru-RU" sz="2400" u="sng">
                <a:solidFill>
                  <a:srgbClr val="FF0000"/>
                </a:solidFill>
                <a:latin typeface="Times New Roman" pitchFamily="18" charset="0"/>
              </a:rPr>
              <a:t>КРИВАЯ СПРОСА</a:t>
            </a:r>
            <a:r>
              <a:rPr lang="ru-RU" altLang="ru-RU" sz="240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altLang="ru-RU" sz="2400">
                <a:latin typeface="Times New Roman" pitchFamily="18" charset="0"/>
              </a:rPr>
              <a:t>показывает зависимость между рыночной ценой и величиной спроса на данный товар. </a:t>
            </a:r>
          </a:p>
          <a:p>
            <a:pPr eaLnBrk="1" hangingPunct="1">
              <a:lnSpc>
                <a:spcPct val="115000"/>
              </a:lnSpc>
            </a:pPr>
            <a:r>
              <a:rPr lang="ru-RU" altLang="ru-RU" sz="2400">
                <a:latin typeface="Times New Roman" pitchFamily="18" charset="0"/>
              </a:rPr>
              <a:t>	</a:t>
            </a:r>
            <a:r>
              <a:rPr lang="ru-RU" altLang="ru-RU" sz="2400" u="sng">
                <a:solidFill>
                  <a:srgbClr val="FF0000"/>
                </a:solidFill>
                <a:latin typeface="Times New Roman" pitchFamily="18" charset="0"/>
              </a:rPr>
              <a:t>ДВИЖЕНИЕ ВДОЛЬ КРИВОЙ СПРОСА</a:t>
            </a:r>
            <a:r>
              <a:rPr lang="ru-RU" altLang="ru-RU" sz="240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altLang="ru-RU" sz="2400">
                <a:latin typeface="Times New Roman" pitchFamily="18" charset="0"/>
              </a:rPr>
              <a:t>- это изменение величины спроса при изменении цен, т.е. количества товара, которое готовы приобрести покупатели. </a:t>
            </a:r>
          </a:p>
          <a:p>
            <a:pPr eaLnBrk="1" hangingPunct="1">
              <a:lnSpc>
                <a:spcPct val="115000"/>
              </a:lnSpc>
            </a:pPr>
            <a:r>
              <a:rPr lang="ru-RU" altLang="ru-RU" sz="2400">
                <a:latin typeface="Times New Roman" pitchFamily="18" charset="0"/>
              </a:rPr>
              <a:t>	</a:t>
            </a:r>
            <a:r>
              <a:rPr lang="ru-RU" altLang="ru-RU" sz="2400" u="sng">
                <a:solidFill>
                  <a:srgbClr val="FF0000"/>
                </a:solidFill>
                <a:latin typeface="Times New Roman" pitchFamily="18" charset="0"/>
              </a:rPr>
              <a:t>ИЗМЕНЕНИЕ СПРОСА</a:t>
            </a:r>
            <a:r>
              <a:rPr lang="ru-RU" altLang="ru-RU" sz="2400">
                <a:latin typeface="Times New Roman" pitchFamily="18" charset="0"/>
              </a:rPr>
              <a:t> – это смещение самой кривой спроса, преимущественно оно отражает влияние неценовых факторов (исключением является изменение цен на связанные товары). </a:t>
            </a:r>
          </a:p>
          <a:p>
            <a:pPr eaLnBrk="1" hangingPunct="1">
              <a:lnSpc>
                <a:spcPct val="115000"/>
              </a:lnSpc>
            </a:pPr>
            <a:r>
              <a:rPr lang="ru-RU" altLang="ru-RU" sz="2400" i="1">
                <a:solidFill>
                  <a:srgbClr val="00B050"/>
                </a:solidFill>
                <a:latin typeface="Times New Roman" pitchFamily="18" charset="0"/>
              </a:rPr>
              <a:t>Например, увеличение доходов потребителей вызывает смещение кривой спроса вправо, и наоборот, снижение доходов приводит к смещению кривой влево</a:t>
            </a:r>
            <a:r>
              <a:rPr lang="ru-RU" altLang="ru-RU" i="1">
                <a:solidFill>
                  <a:srgbClr val="00B050"/>
                </a:solidFill>
              </a:rPr>
              <a:t>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pic>
        <p:nvPicPr>
          <p:cNvPr id="19460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19462" name="Rectangle 8"/>
          <p:cNvSpPr>
            <a:spLocks noChangeArrowheads="1"/>
          </p:cNvSpPr>
          <p:nvPr/>
        </p:nvSpPr>
        <p:spPr bwMode="auto">
          <a:xfrm>
            <a:off x="200025" y="1730375"/>
            <a:ext cx="9361488" cy="409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49263" algn="just" eaLnBrk="1" hangingPunct="1"/>
            <a:r>
              <a:rPr lang="ru-RU" altLang="ru-RU" sz="2600">
                <a:latin typeface="Times New Roman" pitchFamily="18" charset="0"/>
              </a:rPr>
              <a:t>	</a:t>
            </a:r>
            <a:r>
              <a:rPr lang="ru-RU" altLang="ru-RU" sz="2600" u="sng">
                <a:solidFill>
                  <a:srgbClr val="FF0000"/>
                </a:solidFill>
                <a:latin typeface="Times New Roman" pitchFamily="18" charset="0"/>
              </a:rPr>
              <a:t>ИНДИВИДУАЛЬНЫЙ СПРОС</a:t>
            </a:r>
            <a:r>
              <a:rPr lang="ru-RU" altLang="ru-RU" sz="260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altLang="ru-RU" sz="2600">
                <a:latin typeface="Times New Roman" pitchFamily="18" charset="0"/>
              </a:rPr>
              <a:t>– это то количество  товара или услуги, которое отдельный индивидуум или домохозяйство способно приобрести за определенный период времени.</a:t>
            </a:r>
          </a:p>
          <a:p>
            <a:pPr indent="449263" eaLnBrk="1" hangingPunct="1"/>
            <a:r>
              <a:rPr lang="ru-RU" altLang="ru-RU" sz="2600">
                <a:latin typeface="Times New Roman" pitchFamily="18" charset="0"/>
              </a:rPr>
              <a:t>	</a:t>
            </a:r>
            <a:r>
              <a:rPr lang="ru-RU" altLang="ru-RU" sz="2600" u="sng">
                <a:solidFill>
                  <a:srgbClr val="FF0000"/>
                </a:solidFill>
                <a:latin typeface="Times New Roman" pitchFamily="18" charset="0"/>
              </a:rPr>
              <a:t>РЫНОЧНЫЙ СПРОС </a:t>
            </a:r>
            <a:r>
              <a:rPr lang="ru-RU" altLang="ru-RU" sz="2600">
                <a:latin typeface="Times New Roman" pitchFamily="18" charset="0"/>
              </a:rPr>
              <a:t>- это то количество  товара или услуги, которое потребители способны приобрести в рамках определенного рынка.</a:t>
            </a:r>
          </a:p>
          <a:p>
            <a:pPr indent="449263" eaLnBrk="1" hangingPunct="1"/>
            <a:r>
              <a:rPr lang="ru-RU" altLang="ru-RU" sz="2600">
                <a:latin typeface="Times New Roman" pitchFamily="18" charset="0"/>
              </a:rPr>
              <a:t>	</a:t>
            </a:r>
            <a:r>
              <a:rPr lang="ru-RU" altLang="ru-RU" sz="2600" u="sng">
                <a:solidFill>
                  <a:srgbClr val="FF0000"/>
                </a:solidFill>
                <a:latin typeface="Times New Roman" pitchFamily="18" charset="0"/>
              </a:rPr>
              <a:t>СОВОКУПНЫЙ СПРОС</a:t>
            </a:r>
            <a:r>
              <a:rPr lang="ru-RU" altLang="ru-RU" sz="260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altLang="ru-RU" sz="2600">
                <a:latin typeface="Times New Roman" pitchFamily="18" charset="0"/>
              </a:rPr>
              <a:t>- это то количество  товара или услуги, которое потребители  страны способны приобрести в рамках национального рынка.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88067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20484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Rectangle 8"/>
          <p:cNvSpPr>
            <a:spLocks noChangeArrowheads="1"/>
          </p:cNvSpPr>
          <p:nvPr/>
        </p:nvSpPr>
        <p:spPr bwMode="auto">
          <a:xfrm>
            <a:off x="273050" y="1557338"/>
            <a:ext cx="9359900" cy="418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ru-RU" altLang="ru-RU" sz="2400"/>
              <a:t>	</a:t>
            </a:r>
            <a:r>
              <a:rPr lang="ru-RU" altLang="ru-RU" sz="2200">
                <a:solidFill>
                  <a:srgbClr val="FF0000"/>
                </a:solidFill>
                <a:latin typeface="Times New Roman" pitchFamily="18" charset="0"/>
              </a:rPr>
              <a:t>Нетипичное поведение величины спроса </a:t>
            </a:r>
            <a:r>
              <a:rPr lang="ru-RU" altLang="ru-RU" sz="2200">
                <a:latin typeface="Times New Roman" pitchFamily="18" charset="0"/>
              </a:rPr>
              <a:t>выражается в том, что цена увеличивается и это вызывает рост величины спроса. Выделяют несколько </a:t>
            </a:r>
            <a:r>
              <a:rPr lang="ru-RU" altLang="ru-RU" sz="2200">
                <a:solidFill>
                  <a:srgbClr val="FF0000"/>
                </a:solidFill>
                <a:latin typeface="Times New Roman" pitchFamily="18" charset="0"/>
              </a:rPr>
              <a:t>эффектов</a:t>
            </a:r>
            <a:r>
              <a:rPr lang="ru-RU" altLang="ru-RU" sz="2200">
                <a:latin typeface="Times New Roman" pitchFamily="18" charset="0"/>
              </a:rPr>
              <a:t>, когда спрос ведет себя нетипично. </a:t>
            </a:r>
          </a:p>
          <a:p>
            <a:pPr eaLnBrk="1" hangingPunct="1"/>
            <a:r>
              <a:rPr lang="ru-RU" altLang="ru-RU" sz="2200">
                <a:latin typeface="Times New Roman" pitchFamily="18" charset="0"/>
              </a:rPr>
              <a:t>	</a:t>
            </a:r>
            <a:r>
              <a:rPr lang="ru-RU" altLang="ru-RU" sz="2200" u="sng">
                <a:solidFill>
                  <a:srgbClr val="FF0000"/>
                </a:solidFill>
                <a:latin typeface="Times New Roman" pitchFamily="18" charset="0"/>
              </a:rPr>
              <a:t>ЭФФЕКТ ГИФФЕНА</a:t>
            </a:r>
            <a:r>
              <a:rPr lang="ru-RU" altLang="ru-RU" sz="2200">
                <a:latin typeface="Times New Roman" pitchFamily="18" charset="0"/>
              </a:rPr>
              <a:t>. При повышении цен на товары первой необходимости, опасаясь дальнейшего роста цен, население с низким уровнем дохода начинает покупать эти товары в большем количестве, создавая запас на будущее. </a:t>
            </a:r>
          </a:p>
          <a:p>
            <a:pPr eaLnBrk="1" hangingPunct="1"/>
            <a:r>
              <a:rPr lang="ru-RU" altLang="ru-RU" sz="2200">
                <a:latin typeface="Times New Roman" pitchFamily="18" charset="0"/>
              </a:rPr>
              <a:t>Таким образом, чем выше цена на товар, тем больше величина спроса на него. </a:t>
            </a:r>
          </a:p>
          <a:p>
            <a:pPr eaLnBrk="1" hangingPunct="1"/>
            <a:r>
              <a:rPr lang="ru-RU" altLang="ru-RU" sz="2200" i="1">
                <a:solidFill>
                  <a:srgbClr val="00B050"/>
                </a:solidFill>
                <a:latin typeface="Times New Roman" pitchFamily="18" charset="0"/>
              </a:rPr>
              <a:t>Это явление впервые описано в середине XIX века, когда под угрозой голода в Ирландии люди отреагировали на рост цены картофеля увеличением спроса на него.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427163" y="63500"/>
            <a:ext cx="6669087" cy="144621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altLang="ru-RU" sz="2200" dirty="0">
                <a:solidFill>
                  <a:srgbClr val="00B05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Исключения из закона спроса: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ru-RU" altLang="ru-RU" sz="2200" dirty="0">
                <a:solidFill>
                  <a:srgbClr val="00B05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Ажиотажный спрос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ru-RU" altLang="ru-RU" sz="2200" dirty="0">
                <a:solidFill>
                  <a:srgbClr val="00B05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Традиционно дорогие товары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ru-RU" altLang="ru-RU" sz="2200" dirty="0">
                <a:solidFill>
                  <a:srgbClr val="00B05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Устаревший товар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21859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21509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21511" name="Rectangle 8"/>
          <p:cNvSpPr>
            <a:spLocks noChangeArrowheads="1"/>
          </p:cNvSpPr>
          <p:nvPr/>
        </p:nvSpPr>
        <p:spPr bwMode="auto">
          <a:xfrm>
            <a:off x="0" y="1463675"/>
            <a:ext cx="9705975" cy="469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eaLnBrk="1" hangingPunct="1"/>
            <a:r>
              <a:rPr lang="ru-RU" altLang="ru-RU" sz="2300">
                <a:latin typeface="Arial Unicode MS" pitchFamily="34" charset="-128"/>
              </a:rPr>
              <a:t>	</a:t>
            </a:r>
          </a:p>
          <a:p>
            <a:pPr indent="450850" eaLnBrk="1" hangingPunct="1"/>
            <a:r>
              <a:rPr lang="ru-RU" altLang="ru-RU" sz="2300" u="sng">
                <a:solidFill>
                  <a:srgbClr val="FF0000"/>
                </a:solidFill>
                <a:latin typeface="Times New Roman" pitchFamily="18" charset="0"/>
              </a:rPr>
              <a:t>ЭФФЕКТ ВЕБЛЕНА </a:t>
            </a:r>
            <a:r>
              <a:rPr lang="ru-RU" altLang="ru-RU" sz="2300" u="sng">
                <a:latin typeface="Times New Roman" pitchFamily="18" charset="0"/>
              </a:rPr>
              <a:t>(1899 г.) </a:t>
            </a:r>
            <a:r>
              <a:rPr lang="ru-RU" altLang="ru-RU" sz="2300">
                <a:latin typeface="Times New Roman" pitchFamily="18" charset="0"/>
              </a:rPr>
              <a:t>выражается в показном потреблении престижных товаров. Повышение цен на некоторые престижные товары и услуги не делает их менее привлекательными для тех, кто покупает не столько сам товар, сколько престиж, связанный с обладанием этим товаром (</a:t>
            </a:r>
            <a:r>
              <a:rPr lang="ru-RU" altLang="ru-RU" sz="2300">
                <a:solidFill>
                  <a:srgbClr val="00B050"/>
                </a:solidFill>
                <a:latin typeface="Times New Roman" pitchFamily="18" charset="0"/>
              </a:rPr>
              <a:t>например, покупка дорогого автомобиля, одежды в модном бутике, обед в дорогом ресторане</a:t>
            </a:r>
            <a:r>
              <a:rPr lang="ru-RU" altLang="ru-RU" sz="2300">
                <a:latin typeface="Times New Roman" pitchFamily="18" charset="0"/>
              </a:rPr>
              <a:t>).</a:t>
            </a:r>
          </a:p>
          <a:p>
            <a:pPr indent="450850" eaLnBrk="1" hangingPunct="1"/>
            <a:r>
              <a:rPr lang="ru-RU" altLang="ru-RU" sz="2300">
                <a:latin typeface="Times New Roman" pitchFamily="18" charset="0"/>
              </a:rPr>
              <a:t>Однако эффект Веблена может иметь и рациональную основу: цена товара может отождествляться с его ценой, при этом потребитель начинает остерегаться покупки товаров по низким ценам.</a:t>
            </a:r>
          </a:p>
          <a:p>
            <a:pPr indent="450850" eaLnBrk="1" hangingPunct="1"/>
            <a:r>
              <a:rPr lang="ru-RU" altLang="ru-RU" sz="2300">
                <a:latin typeface="Times New Roman" pitchFamily="18" charset="0"/>
              </a:rPr>
              <a:t> </a:t>
            </a:r>
            <a:r>
              <a:rPr lang="ru-RU" altLang="ru-RU" sz="2300" i="1">
                <a:solidFill>
                  <a:srgbClr val="00B050"/>
                </a:solidFill>
                <a:latin typeface="Times New Roman" pitchFamily="18" charset="0"/>
              </a:rPr>
              <a:t>Этот эффект наиболее активно используется в маркетинге: создание модных престижных и дорогих брендов также основано на эффекте Веблена.</a:t>
            </a:r>
            <a:r>
              <a:rPr lang="ru-RU" altLang="ru-RU" i="1">
                <a:solidFill>
                  <a:srgbClr val="00B050"/>
                </a:solidFill>
              </a:rPr>
              <a:t> </a:t>
            </a:r>
            <a:r>
              <a:rPr lang="ru-RU" altLang="ru-RU" sz="2000">
                <a:latin typeface="Times New Roman" pitchFamily="18" charset="0"/>
              </a:rPr>
              <a:t>	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21859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22533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4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1209675"/>
            <a:ext cx="9705975" cy="5202238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 indent="450850" eaLnBrk="0" hangingPunct="0"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defRPr/>
            </a:pPr>
            <a:r>
              <a:rPr lang="ru-RU" sz="2400" dirty="0">
                <a:solidFill>
                  <a:srgbClr val="FF0000"/>
                </a:solidFill>
              </a:rPr>
              <a:t>20 марта 2019 </a:t>
            </a:r>
            <a:r>
              <a:rPr lang="ru-RU" sz="2400" dirty="0"/>
              <a:t>года утв. Постановление правительства Российской Федерации №287:</a:t>
            </a:r>
          </a:p>
          <a:p>
            <a:pPr marL="342900" indent="-342900" algn="just" eaLnBrk="1" hangingPunct="1">
              <a:buFontTx/>
              <a:buChar char="-"/>
              <a:defRPr/>
            </a:pPr>
            <a:r>
              <a:rPr lang="ru-RU" sz="2400" dirty="0"/>
              <a:t>определены правила действия нового механизма управления спросом с участием </a:t>
            </a:r>
            <a:r>
              <a:rPr lang="ru-RU" sz="2400" dirty="0" err="1">
                <a:solidFill>
                  <a:srgbClr val="FF0000"/>
                </a:solidFill>
              </a:rPr>
              <a:t>агрегаторов</a:t>
            </a:r>
            <a:r>
              <a:rPr lang="ru-RU" sz="2400" dirty="0">
                <a:solidFill>
                  <a:srgbClr val="FF0000"/>
                </a:solidFill>
              </a:rPr>
              <a:t> управления спросом – организаций, объединяющих ресурсы розничных потребителей для предоставления услуг по управлению спросом как нового вида услуг по обеспечению системной надежности. </a:t>
            </a:r>
            <a:endParaRPr lang="ru-RU" sz="2400" dirty="0"/>
          </a:p>
          <a:p>
            <a:pPr indent="0" algn="just" eaLnBrk="1" hangingPunct="1">
              <a:defRPr/>
            </a:pPr>
            <a:r>
              <a:rPr lang="ru-RU" sz="2400" i="1" dirty="0">
                <a:solidFill>
                  <a:srgbClr val="00B050"/>
                </a:solidFill>
              </a:rPr>
              <a:t>В 2019–2020 гг. новый механизм управления спросом будет отработан в  пилотном режиме на ограниченном объеме услуг (управляемых мощностей потребителей). По итогам «пилота» будет определена и утверждена целевая конструкция для работы </a:t>
            </a:r>
            <a:r>
              <a:rPr lang="ru-RU" sz="2400" i="1" dirty="0" err="1">
                <a:solidFill>
                  <a:srgbClr val="00B050"/>
                </a:solidFill>
              </a:rPr>
              <a:t>агрегаторов</a:t>
            </a:r>
            <a:r>
              <a:rPr lang="ru-RU" sz="2400" i="1" dirty="0">
                <a:solidFill>
                  <a:srgbClr val="00B050"/>
                </a:solidFill>
              </a:rPr>
              <a:t> на оптовом рынке.</a:t>
            </a:r>
            <a:r>
              <a:rPr lang="ru-RU" altLang="ru-RU" sz="2000" dirty="0">
                <a:latin typeface="Times New Roman" panose="02020603050405020304" pitchFamily="18" charset="0"/>
              </a:rPr>
              <a:t>	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9"/>
          <p:cNvSpPr>
            <a:spLocks noChangeArrowheads="1"/>
          </p:cNvSpPr>
          <p:nvPr/>
        </p:nvSpPr>
        <p:spPr bwMode="auto">
          <a:xfrm>
            <a:off x="273050" y="1241425"/>
            <a:ext cx="9359900" cy="56594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25000"/>
              </a:spcBef>
              <a:buFontTx/>
              <a:buNone/>
              <a:defRPr/>
            </a:pPr>
            <a:endParaRPr lang="ru-RU" altLang="ru-RU" sz="2400" dirty="0">
              <a:solidFill>
                <a:srgbClr val="8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2400" u="sng" dirty="0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ТЕМЫ РЕФЕРАТОВ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ru-RU" altLang="ru-RU" sz="2400" u="sng" dirty="0">
              <a:solidFill>
                <a:srgbClr val="000099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AutoNum type="arabicPeriod"/>
              <a:defRPr/>
            </a:pPr>
            <a:r>
              <a:rPr lang="ru-RU" altLang="ru-RU" sz="2400" dirty="0" smtClean="0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Управление </a:t>
            </a:r>
            <a:r>
              <a:rPr lang="ru-RU" altLang="ru-RU" sz="2400" dirty="0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спросом на электроэнергию в </a:t>
            </a:r>
            <a:r>
              <a:rPr lang="ru-RU" altLang="ru-RU" sz="2400" dirty="0" smtClean="0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России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AutoNum type="arabicPeriod"/>
              <a:defRPr/>
            </a:pPr>
            <a:r>
              <a:rPr lang="ru-RU" altLang="ru-RU" sz="2400" dirty="0" smtClean="0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Модель </a:t>
            </a:r>
            <a:r>
              <a:rPr lang="ru-RU" altLang="ru-RU" sz="2400" dirty="0" err="1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агрегаторов</a:t>
            </a:r>
            <a:r>
              <a:rPr lang="ru-RU" altLang="ru-RU" sz="2400" dirty="0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управления спросом розничных </a:t>
            </a:r>
            <a:r>
              <a:rPr lang="ru-RU" altLang="ru-RU" sz="2400" dirty="0" smtClean="0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потребителей (</a:t>
            </a:r>
            <a:r>
              <a:rPr lang="ru-RU" altLang="ru-RU" sz="2400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Дорожная карта </a:t>
            </a:r>
            <a:r>
              <a:rPr lang="ru-RU" altLang="ru-RU" sz="2400" i="1" dirty="0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Национальной технологической инициативы «</a:t>
            </a:r>
            <a:r>
              <a:rPr lang="ru-RU" altLang="ru-RU" sz="2400" i="1" dirty="0" err="1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Энерджинет</a:t>
            </a:r>
            <a:r>
              <a:rPr lang="ru-RU" altLang="ru-RU" sz="2400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»)</a:t>
            </a:r>
            <a:endParaRPr lang="ru-RU" altLang="ru-RU" sz="2400" i="1" dirty="0">
              <a:solidFill>
                <a:srgbClr val="000099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AutoNum type="arabicPeriod"/>
              <a:defRPr/>
            </a:pPr>
            <a:r>
              <a:rPr lang="ru-RU" altLang="ru-RU" sz="2400" dirty="0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Мировой опыт управления спросом на электроэнергию</a:t>
            </a:r>
          </a:p>
          <a:p>
            <a:pPr marL="0" indent="0" algn="just" eaLnBrk="1" hangingPunct="1">
              <a:lnSpc>
                <a:spcPct val="100000"/>
              </a:lnSpc>
              <a:spcBef>
                <a:spcPct val="0"/>
              </a:spcBef>
              <a:buFontTx/>
              <a:buAutoNum type="arabicPeriod"/>
              <a:defRPr/>
            </a:pPr>
            <a:r>
              <a:rPr lang="ru-RU" altLang="ru-RU" sz="2400" dirty="0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Проблемы государственного вмешательства в рыночное ценообразование: цели и последствия</a:t>
            </a:r>
          </a:p>
          <a:p>
            <a:pPr marL="0" indent="0" algn="just" eaLnBrk="1" hangingPunct="1">
              <a:lnSpc>
                <a:spcPct val="100000"/>
              </a:lnSpc>
              <a:spcBef>
                <a:spcPct val="0"/>
              </a:spcBef>
              <a:buFontTx/>
              <a:buAutoNum type="arabicPeriod"/>
              <a:defRPr/>
            </a:pPr>
            <a:r>
              <a:rPr lang="ru-RU" altLang="ru-RU" sz="2400" dirty="0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Оценка эластичности спроса на электроэнергию</a:t>
            </a:r>
          </a:p>
          <a:p>
            <a:pPr marL="0" indent="0" algn="just" eaLnBrk="1" hangingPunct="1">
              <a:lnSpc>
                <a:spcPct val="100000"/>
              </a:lnSpc>
              <a:spcBef>
                <a:spcPct val="0"/>
              </a:spcBef>
              <a:buFontTx/>
              <a:buAutoNum type="arabicPeriod"/>
              <a:defRPr/>
            </a:pPr>
            <a:r>
              <a:rPr lang="ru-RU" altLang="ru-RU" sz="2400" dirty="0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Эластичность предложения в электроэнергетике</a:t>
            </a:r>
          </a:p>
          <a:p>
            <a:pPr marL="0" indent="0" algn="just" eaLnBrk="1" hangingPunct="1">
              <a:lnSpc>
                <a:spcPct val="100000"/>
              </a:lnSpc>
              <a:spcBef>
                <a:spcPct val="0"/>
              </a:spcBef>
              <a:buFontTx/>
              <a:buAutoNum type="arabicPeriod"/>
              <a:defRPr/>
            </a:pPr>
            <a:r>
              <a:rPr lang="ru-RU" altLang="ru-RU" sz="2400" dirty="0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Показатели эластичности и их применение при анализе и прогнозировании рыночных процессов 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AutoNum type="arabicPeriod"/>
              <a:defRPr/>
            </a:pPr>
            <a:endParaRPr lang="ru-RU" altLang="ru-RU" sz="2400" dirty="0">
              <a:solidFill>
                <a:srgbClr val="000099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5123" name="Picture 21" descr="КАЧЕСТВО ОБРАЗОВАНИЯ с фоно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38100"/>
            <a:ext cx="116363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21859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23556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23558" name="Rectangle 8"/>
          <p:cNvSpPr>
            <a:spLocks noChangeArrowheads="1"/>
          </p:cNvSpPr>
          <p:nvPr/>
        </p:nvSpPr>
        <p:spPr bwMode="auto">
          <a:xfrm>
            <a:off x="0" y="995363"/>
            <a:ext cx="9705975" cy="563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just" eaLnBrk="1" hangingPunct="1"/>
            <a:r>
              <a:rPr lang="ru-RU" altLang="ru-RU" sz="2400">
                <a:solidFill>
                  <a:srgbClr val="FF0000"/>
                </a:solidFill>
              </a:rPr>
              <a:t>Управление спросом </a:t>
            </a:r>
            <a:r>
              <a:rPr lang="ru-RU" altLang="ru-RU" sz="2400"/>
              <a:t>– это практика, повышающая гибкость энергосистемы за счет применения множества разных технологий, позволяющих потребителю изменять спрос на электроэнергию из сети.</a:t>
            </a:r>
          </a:p>
          <a:p>
            <a:pPr indent="450850" algn="just" eaLnBrk="1" hangingPunct="1"/>
            <a:r>
              <a:rPr lang="ru-RU" altLang="ru-RU" sz="2400">
                <a:solidFill>
                  <a:srgbClr val="FF0000"/>
                </a:solidFill>
              </a:rPr>
              <a:t>Управление спросом </a:t>
            </a:r>
            <a:r>
              <a:rPr lang="ru-RU" altLang="ru-RU" sz="2400"/>
              <a:t>– это средство оптимизации энергетической системы.</a:t>
            </a:r>
          </a:p>
          <a:p>
            <a:pPr indent="450850" algn="just" eaLnBrk="1" hangingPunct="1"/>
            <a:r>
              <a:rPr lang="ru-RU" altLang="ru-RU" sz="2400"/>
              <a:t> С </a:t>
            </a:r>
            <a:r>
              <a:rPr lang="ru-RU" altLang="ru-RU" sz="2400">
                <a:solidFill>
                  <a:srgbClr val="FF0000"/>
                </a:solidFill>
              </a:rPr>
              <a:t>экономической точки зрения система</a:t>
            </a:r>
            <a:r>
              <a:rPr lang="ru-RU" altLang="ru-RU" sz="2400"/>
              <a:t> становится более рациональной (повышается эффективность использования существующих генерирующих и сетевых мощностей, снижается потребность в инвестициях в новые мощности).</a:t>
            </a:r>
          </a:p>
          <a:p>
            <a:pPr indent="450850" algn="just" eaLnBrk="1" hangingPunct="1"/>
            <a:r>
              <a:rPr lang="ru-RU" altLang="ru-RU" sz="2400">
                <a:solidFill>
                  <a:srgbClr val="FF0000"/>
                </a:solidFill>
              </a:rPr>
              <a:t>С технологической точки зрения системные </a:t>
            </a:r>
            <a:r>
              <a:rPr lang="ru-RU" altLang="ru-RU" sz="2400"/>
              <a:t>операторы получают новый инструмент, повышающий гибкость, помогающий уменьшить отклонения частоты и, в итоге, обеспечить более высокую надежность энергоснабжения и качество электроэнергии.</a:t>
            </a:r>
            <a:r>
              <a:rPr lang="ru-RU" altLang="ru-RU" sz="2000">
                <a:latin typeface="Times New Roman" pitchFamily="18" charset="0"/>
              </a:rPr>
              <a:t>	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21859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24580" name="Picture 21" descr="КАЧЕСТВО ОБРАЗОВАНИЯ с фоно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38100"/>
            <a:ext cx="116363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Text Box 23"/>
          <p:cNvSpPr txBox="1">
            <a:spLocks noChangeArrowheads="1"/>
          </p:cNvSpPr>
          <p:nvPr/>
        </p:nvSpPr>
        <p:spPr bwMode="auto">
          <a:xfrm>
            <a:off x="1285875" y="63500"/>
            <a:ext cx="7205663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buFont typeface="Arial" charset="0"/>
              <a:buNone/>
            </a:pPr>
            <a:r>
              <a:rPr lang="ru-RU" altLang="ru-RU" sz="1600"/>
              <a:t>Конечные потребители электроэнергии в подавляющем большинстве не имеют юридических и технических возможностей для прямого участия в организованных рынках электроэнергии и мощности. </a:t>
            </a:r>
          </a:p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24583" name="Rectangle 8"/>
          <p:cNvSpPr>
            <a:spLocks noChangeArrowheads="1"/>
          </p:cNvSpPr>
          <p:nvPr/>
        </p:nvSpPr>
        <p:spPr bwMode="auto">
          <a:xfrm>
            <a:off x="0" y="1069975"/>
            <a:ext cx="9723438" cy="553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just" eaLnBrk="1" hangingPunct="1"/>
            <a:r>
              <a:rPr lang="ru-RU" altLang="ru-RU" sz="2000">
                <a:solidFill>
                  <a:srgbClr val="FF0000"/>
                </a:solidFill>
              </a:rPr>
              <a:t>Агрегаторы управления спросом </a:t>
            </a:r>
            <a:r>
              <a:rPr lang="ru-RU" altLang="ru-RU" sz="2000"/>
              <a:t>– организации, которые приобретают услуги розничных потребителей, консолидируют их способность изменять потребление и конвертируют ее в товары и услуги на рынках электроэнергии, мощности и системных услуг, а также транслируют часть полученного на оптовом рынке эффекта потребителям.</a:t>
            </a:r>
          </a:p>
          <a:p>
            <a:pPr indent="450850" algn="just" eaLnBrk="1" hangingPunct="1"/>
            <a:r>
              <a:rPr lang="ru-RU" altLang="ru-RU" sz="1800">
                <a:solidFill>
                  <a:srgbClr val="FF0000"/>
                </a:solidFill>
              </a:rPr>
              <a:t>Агрегатор управления спросом:</a:t>
            </a:r>
          </a:p>
          <a:p>
            <a:pPr indent="450850" algn="just" eaLnBrk="1" hangingPunct="1"/>
            <a:r>
              <a:rPr lang="ru-RU" altLang="ru-RU" sz="1800">
                <a:solidFill>
                  <a:srgbClr val="FF0000"/>
                </a:solidFill>
              </a:rPr>
              <a:t> </a:t>
            </a:r>
            <a:r>
              <a:rPr lang="ru-RU" altLang="ru-RU" sz="1800"/>
              <a:t>• занимается поиском потребителей, обладающих возможностями изменения потребления без ущерба для основной деятельности;</a:t>
            </a:r>
          </a:p>
          <a:p>
            <a:pPr indent="450850" algn="just" eaLnBrk="1" hangingPunct="1"/>
            <a:r>
              <a:rPr lang="ru-RU" altLang="ru-RU" sz="1800"/>
              <a:t> • проводит оценку имеющихся у потребителей возможностей изменения потребления, разрабатывает оптимальные алгоритмы участия в программах управления спросом, оснащает потребителей необходимыми системами автоматизации, приборами и  устройствами;</a:t>
            </a:r>
          </a:p>
          <a:p>
            <a:pPr indent="450850" algn="just" eaLnBrk="1" hangingPunct="1"/>
            <a:r>
              <a:rPr lang="ru-RU" altLang="ru-RU" sz="1800"/>
              <a:t> • выступает в роли агента на оптовом рынке – потребителю не нужно разбираться в сложных правилах, налаживать взаимодействие с  инфраструктурой оптового рынка, проходить сложные процедуры допуска и т.п.;</a:t>
            </a:r>
          </a:p>
          <a:p>
            <a:pPr indent="450850" algn="just" eaLnBrk="1" hangingPunct="1"/>
            <a:r>
              <a:rPr lang="ru-RU" altLang="ru-RU" sz="1800"/>
              <a:t> • предоставляет на оптовом рынке ресурс совместного изменения нагрузки группы потребителей в виде единого элемента, несет ответственность за исполнение обязательств на рынке.</a:t>
            </a:r>
            <a:r>
              <a:rPr lang="ru-RU" altLang="ru-RU" sz="2000">
                <a:latin typeface="Times New Roman" pitchFamily="18" charset="0"/>
              </a:rPr>
              <a:t>	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20835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25604" name="Picture 21" descr="КАЧЕСТВО ОБРАЗОВАНИЯ с фоно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38100"/>
            <a:ext cx="116363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6" name="Text Box 23"/>
          <p:cNvSpPr txBox="1">
            <a:spLocks noChangeArrowheads="1"/>
          </p:cNvSpPr>
          <p:nvPr/>
        </p:nvSpPr>
        <p:spPr bwMode="auto">
          <a:xfrm>
            <a:off x="920750" y="177800"/>
            <a:ext cx="81264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latin typeface="Times New Roman" pitchFamily="18" charset="0"/>
              </a:rPr>
              <a:t>3. Предложение, факторы рыночного предложения, закон предложения </a:t>
            </a:r>
            <a:r>
              <a:rPr lang="ru-RU" altLang="ru-RU" sz="2400">
                <a:solidFill>
                  <a:schemeClr val="bg1"/>
                </a:solidFill>
              </a:rPr>
              <a:t>й университет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1268413"/>
            <a:ext cx="9906000" cy="48323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ru-RU" altLang="ru-RU" sz="2400" dirty="0">
                <a:latin typeface="Times New Roman" panose="02020603050405020304" pitchFamily="18" charset="0"/>
              </a:rPr>
              <a:t>	</a:t>
            </a:r>
            <a:r>
              <a:rPr lang="ru-RU" altLang="ru-RU" sz="2000" dirty="0">
                <a:latin typeface="Times New Roman" panose="02020603050405020304" pitchFamily="18" charset="0"/>
              </a:rPr>
              <a:t>Предложение благ осуществляется производителями. Предложение отражает поведение производителей, т.е. их желание и способность поставлять блага на рынок.</a:t>
            </a:r>
          </a:p>
          <a:p>
            <a:pPr eaLnBrk="1" hangingPunct="1">
              <a:defRPr/>
            </a:pPr>
            <a:r>
              <a:rPr lang="ru-RU" altLang="ru-RU" sz="2000" dirty="0">
                <a:latin typeface="Times New Roman" panose="02020603050405020304" pitchFamily="18" charset="0"/>
              </a:rPr>
              <a:t>	</a:t>
            </a:r>
            <a:r>
              <a:rPr lang="ru-RU" altLang="ru-RU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ПРЕДЛОЖЕНИЕ</a:t>
            </a:r>
            <a:r>
              <a:rPr lang="ru-RU" altLang="ru-RU" sz="2000" dirty="0">
                <a:latin typeface="Times New Roman" panose="02020603050405020304" pitchFamily="18" charset="0"/>
              </a:rPr>
              <a:t> (</a:t>
            </a:r>
            <a:r>
              <a:rPr lang="ru-RU" altLang="ru-RU" sz="2000" i="1" dirty="0">
                <a:latin typeface="Times New Roman" panose="02020603050405020304" pitchFamily="18" charset="0"/>
              </a:rPr>
              <a:t>SUPPLY)</a:t>
            </a:r>
            <a:r>
              <a:rPr lang="ru-RU" altLang="ru-RU" dirty="0"/>
              <a:t> </a:t>
            </a:r>
            <a:r>
              <a:rPr lang="ru-RU" altLang="ru-RU" sz="2000" dirty="0">
                <a:latin typeface="Times New Roman" panose="02020603050405020304" pitchFamily="18" charset="0"/>
              </a:rPr>
              <a:t>– это те товары, которые находятся на рынке или могут быть туда доставлены.</a:t>
            </a:r>
            <a:r>
              <a:rPr lang="ru-RU" altLang="ru-RU" sz="2000" dirty="0"/>
              <a:t> </a:t>
            </a:r>
          </a:p>
          <a:p>
            <a:pPr eaLnBrk="1" hangingPunct="1">
              <a:defRPr/>
            </a:pPr>
            <a:r>
              <a:rPr lang="ru-RU" altLang="ru-RU" sz="2000" dirty="0"/>
              <a:t>	</a:t>
            </a:r>
            <a:r>
              <a:rPr lang="ru-RU" altLang="ru-RU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ФОРМЫ ТОВАРНОГО ПРЕДЛОЖЕНИЯ:</a:t>
            </a:r>
          </a:p>
          <a:p>
            <a:pPr marL="342900" indent="-342900" eaLnBrk="1" hangingPunct="1">
              <a:buFontTx/>
              <a:buChar char="-"/>
              <a:defRPr/>
            </a:pPr>
            <a:r>
              <a:rPr lang="ru-RU" altLang="ru-RU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натурально-вещественная (по ассортименту),</a:t>
            </a:r>
          </a:p>
          <a:p>
            <a:pPr marL="342900" indent="-342900" eaLnBrk="1" hangingPunct="1">
              <a:buFontTx/>
              <a:buChar char="-"/>
              <a:defRPr/>
            </a:pPr>
            <a:r>
              <a:rPr lang="ru-RU" altLang="ru-RU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стоимостная (выраженная в деньгах, ценах сумму товаров)</a:t>
            </a:r>
            <a:r>
              <a:rPr lang="ru-RU" altLang="ru-RU" sz="2000" dirty="0">
                <a:latin typeface="Times New Roman" panose="02020603050405020304" pitchFamily="18" charset="0"/>
              </a:rPr>
              <a:t>.</a:t>
            </a:r>
          </a:p>
          <a:p>
            <a:pPr algn="just" eaLnBrk="1" hangingPunct="1">
              <a:defRPr/>
            </a:pPr>
            <a:r>
              <a:rPr lang="ru-RU" altLang="ru-RU" sz="2000" dirty="0">
                <a:latin typeface="Times New Roman" panose="02020603050405020304" pitchFamily="18" charset="0"/>
              </a:rPr>
              <a:t>	</a:t>
            </a:r>
            <a:r>
              <a:rPr lang="ru-RU" altLang="ru-RU" sz="2400" dirty="0">
                <a:latin typeface="Times New Roman" panose="02020603050405020304" pitchFamily="18" charset="0"/>
              </a:rPr>
              <a:t>Объем и структура предложения характеризуют экономическую ситуацию на рынке со стороны продавцов (производителей) и определяются размерами и возможностями производства, а также той долей товаров, которая направляется на рынок, так как часть производимой продукции потребляется в производстве.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91139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26629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0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26631" name="Rectangle 8"/>
          <p:cNvSpPr>
            <a:spLocks noChangeArrowheads="1"/>
          </p:cNvSpPr>
          <p:nvPr/>
        </p:nvSpPr>
        <p:spPr bwMode="auto">
          <a:xfrm>
            <a:off x="273050" y="1130300"/>
            <a:ext cx="9401175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eaLnBrk="1" hangingPunct="1"/>
            <a:r>
              <a:rPr lang="ru-RU" altLang="ru-RU" sz="2400">
                <a:latin typeface="Times New Roman" pitchFamily="18" charset="0"/>
              </a:rPr>
              <a:t>	</a:t>
            </a:r>
            <a:r>
              <a:rPr lang="ru-RU" altLang="ru-RU" sz="2400" u="sng">
                <a:solidFill>
                  <a:srgbClr val="FF0000"/>
                </a:solidFill>
                <a:latin typeface="Times New Roman" pitchFamily="18" charset="0"/>
              </a:rPr>
              <a:t>ОБЪЕМ ПРЕДЛОЖЕНИЯ</a:t>
            </a:r>
            <a:r>
              <a:rPr lang="ru-RU" altLang="ru-RU" sz="240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altLang="ru-RU" sz="2400">
                <a:latin typeface="Times New Roman" pitchFamily="18" charset="0"/>
              </a:rPr>
              <a:t>– это общее количество блага, которое желают и способны предоставить на рынок все производители в единицу времени.</a:t>
            </a:r>
          </a:p>
          <a:p>
            <a:pPr eaLnBrk="1" hangingPunct="1"/>
            <a:r>
              <a:rPr lang="ru-RU" altLang="ru-RU" sz="2400">
                <a:latin typeface="Times New Roman" pitchFamily="18" charset="0"/>
              </a:rPr>
              <a:t>	</a:t>
            </a:r>
            <a:r>
              <a:rPr lang="ru-RU" altLang="ru-RU" sz="2400" u="sng">
                <a:solidFill>
                  <a:srgbClr val="FF0000"/>
                </a:solidFill>
                <a:latin typeface="Times New Roman" pitchFamily="18" charset="0"/>
              </a:rPr>
              <a:t>ЦЕНА ПРЕДЛОЖЕНИЯ</a:t>
            </a:r>
            <a:r>
              <a:rPr lang="ru-RU" altLang="ru-RU" sz="240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altLang="ru-RU" sz="2400">
                <a:latin typeface="Times New Roman" pitchFamily="18" charset="0"/>
              </a:rPr>
              <a:t>– это минимальная цена, по которой продавец согласен  предложить и продать определенное количество данного блага. </a:t>
            </a:r>
          </a:p>
          <a:p>
            <a:pPr eaLnBrk="1" hangingPunct="1"/>
            <a:r>
              <a:rPr lang="ru-RU" altLang="ru-RU" sz="2400">
                <a:latin typeface="Times New Roman" pitchFamily="18" charset="0"/>
              </a:rPr>
              <a:t>	Готовность производителей осуществлять предложение блага обусловлена детерминантами предложения.</a:t>
            </a:r>
          </a:p>
          <a:p>
            <a:pPr algn="just" eaLnBrk="1" hangingPunct="1"/>
            <a:r>
              <a:rPr lang="ru-RU" altLang="ru-RU" sz="2400">
                <a:latin typeface="Times New Roman" pitchFamily="18" charset="0"/>
              </a:rPr>
              <a:t>	</a:t>
            </a:r>
            <a:r>
              <a:rPr lang="ru-RU" altLang="ru-RU" sz="2400" u="sng">
                <a:solidFill>
                  <a:srgbClr val="FF0000"/>
                </a:solidFill>
                <a:latin typeface="Times New Roman" pitchFamily="18" charset="0"/>
              </a:rPr>
              <a:t>ДЕТЕРМИНАНТЫ ПРЕДЛОЖЕНИЯ</a:t>
            </a:r>
            <a:r>
              <a:rPr lang="ru-RU" altLang="ru-RU" sz="240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altLang="ru-RU" sz="2400">
                <a:latin typeface="Times New Roman" pitchFamily="18" charset="0"/>
              </a:rPr>
              <a:t>– это ценовые и неценовые параметры рынка, которые оказывают влияние на способность производителей осуществлять рыночное предложение. важнейшими среди них </a:t>
            </a:r>
            <a:r>
              <a:rPr lang="ru-RU" altLang="ru-RU" sz="2400">
                <a:solidFill>
                  <a:srgbClr val="FF0000"/>
                </a:solidFill>
                <a:latin typeface="Times New Roman" pitchFamily="18" charset="0"/>
              </a:rPr>
              <a:t>являются</a:t>
            </a:r>
            <a:r>
              <a:rPr lang="ru-RU" altLang="ru-RU" sz="2400">
                <a:latin typeface="Times New Roman" pitchFamily="18" charset="0"/>
              </a:rPr>
              <a:t>: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92163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27652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27654" name="Rectangle 8"/>
          <p:cNvSpPr>
            <a:spLocks noChangeArrowheads="1"/>
          </p:cNvSpPr>
          <p:nvPr/>
        </p:nvSpPr>
        <p:spPr bwMode="auto">
          <a:xfrm>
            <a:off x="0" y="977900"/>
            <a:ext cx="9993313" cy="606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eaLnBrk="1" hangingPunct="1">
              <a:buFont typeface="Wingdings" pitchFamily="2" charset="2"/>
              <a:buChar char="Ø"/>
            </a:pPr>
            <a:endParaRPr lang="ru-RU" altLang="ru-RU" sz="2300"/>
          </a:p>
          <a:p>
            <a:pPr indent="450850" eaLnBrk="1" hangingPunct="1">
              <a:buFont typeface="Wingdings" pitchFamily="2" charset="2"/>
              <a:buChar char="Ø"/>
            </a:pPr>
            <a:r>
              <a:rPr lang="ru-RU" altLang="ru-RU" sz="2300">
                <a:latin typeface="Times New Roman" pitchFamily="18" charset="0"/>
              </a:rPr>
              <a:t>ЦЕНЫ ИСПОЛЬЗУЕМЫХ ДЛЯ ПРОИЗВОДСТВА БЛАГ РЕСУРСОВ – ПРИРОДНЫХ (</a:t>
            </a:r>
            <a:r>
              <a:rPr lang="en-US" altLang="ru-RU" sz="2300">
                <a:latin typeface="Times New Roman" pitchFamily="18" charset="0"/>
              </a:rPr>
              <a:t>PN</a:t>
            </a:r>
            <a:r>
              <a:rPr lang="ru-RU" altLang="ru-RU" sz="2300">
                <a:latin typeface="Times New Roman" pitchFamily="18" charset="0"/>
              </a:rPr>
              <a:t>), КАПИТАЛЬНЫХ (</a:t>
            </a:r>
            <a:r>
              <a:rPr lang="en-US" altLang="ru-RU" sz="2300">
                <a:latin typeface="Times New Roman" pitchFamily="18" charset="0"/>
              </a:rPr>
              <a:t>PK</a:t>
            </a:r>
            <a:r>
              <a:rPr lang="ru-RU" altLang="ru-RU" sz="2300">
                <a:latin typeface="Times New Roman" pitchFamily="18" charset="0"/>
              </a:rPr>
              <a:t>), И ТРУДОВЫХ (</a:t>
            </a:r>
            <a:r>
              <a:rPr lang="en-US" altLang="ru-RU" sz="2300">
                <a:latin typeface="Times New Roman" pitchFamily="18" charset="0"/>
              </a:rPr>
              <a:t>PW</a:t>
            </a:r>
            <a:r>
              <a:rPr lang="ru-RU" altLang="ru-RU" sz="2300">
                <a:latin typeface="Times New Roman" pitchFamily="18" charset="0"/>
              </a:rPr>
              <a:t>);</a:t>
            </a:r>
          </a:p>
          <a:p>
            <a:pPr indent="450850" eaLnBrk="1" hangingPunct="1">
              <a:buFont typeface="Wingdings" pitchFamily="2" charset="2"/>
              <a:buChar char="Ø"/>
            </a:pPr>
            <a:r>
              <a:rPr lang="ru-RU" altLang="ru-RU" sz="2300">
                <a:latin typeface="Times New Roman" pitchFamily="18" charset="0"/>
              </a:rPr>
              <a:t>ЦЕНЫ НА ДРУГИЕ ТОВАРЫ – КОМПЛИМЕНТЫ (РC) И СУБСТИТУТЫ (РS); </a:t>
            </a:r>
          </a:p>
          <a:p>
            <a:pPr indent="450850" eaLnBrk="1" hangingPunct="1">
              <a:buFont typeface="Wingdings" pitchFamily="2" charset="2"/>
              <a:buChar char="Ø"/>
            </a:pPr>
            <a:r>
              <a:rPr lang="ru-RU" altLang="ru-RU" sz="2300">
                <a:latin typeface="Times New Roman" pitchFamily="18" charset="0"/>
              </a:rPr>
              <a:t>ИЗДЕРЖКИ ПРОИЗВОДСТВА (С); </a:t>
            </a:r>
          </a:p>
          <a:p>
            <a:pPr indent="450850" eaLnBrk="1" hangingPunct="1">
              <a:buFont typeface="Wingdings" pitchFamily="2" charset="2"/>
              <a:buChar char="Ø"/>
            </a:pPr>
            <a:r>
              <a:rPr lang="ru-RU" altLang="ru-RU" sz="2300">
                <a:latin typeface="Times New Roman" pitchFamily="18" charset="0"/>
              </a:rPr>
              <a:t>ПОЛИТИКА ГОСУДАРСТВА В ОБЛАСТИ ПРОИЗВОДСТВА (НАЛОГИ И СУБСИДИИ) (G); </a:t>
            </a:r>
          </a:p>
          <a:p>
            <a:pPr indent="450850" eaLnBrk="1" hangingPunct="1">
              <a:buFont typeface="Wingdings" pitchFamily="2" charset="2"/>
              <a:buChar char="Ø"/>
            </a:pPr>
            <a:r>
              <a:rPr lang="ru-RU" altLang="ru-RU" sz="2300">
                <a:latin typeface="Times New Roman" pitchFamily="18" charset="0"/>
              </a:rPr>
              <a:t>УРОВЕНЬ ТЕХНОЛОГИИ, УПРАВЛЕНИЯ И ОРГАНИЗАЦИИ ТРУДА (TECH); </a:t>
            </a:r>
          </a:p>
          <a:p>
            <a:pPr indent="450850" eaLnBrk="1" hangingPunct="1">
              <a:buFont typeface="Wingdings" pitchFamily="2" charset="2"/>
              <a:buChar char="Ø"/>
            </a:pPr>
            <a:r>
              <a:rPr lang="ru-RU" altLang="ru-RU" sz="2300">
                <a:latin typeface="Times New Roman" pitchFamily="18" charset="0"/>
              </a:rPr>
              <a:t>КОЛИЧЕСТВО ФИРМ НА РЫНКЕ (N); </a:t>
            </a:r>
          </a:p>
          <a:p>
            <a:pPr indent="450850" eaLnBrk="1" hangingPunct="1">
              <a:buFont typeface="Wingdings" pitchFamily="2" charset="2"/>
              <a:buChar char="Ø"/>
            </a:pPr>
            <a:r>
              <a:rPr lang="ru-RU" altLang="ru-RU" sz="2300">
                <a:latin typeface="Times New Roman" pitchFamily="18" charset="0"/>
              </a:rPr>
              <a:t>ИМЕЮЩИЕСЯ ПРОИЗВОДСТВЕННЫЕ МОЩНОСТИ (M); </a:t>
            </a:r>
          </a:p>
          <a:p>
            <a:pPr indent="450850" eaLnBrk="1" hangingPunct="1">
              <a:buFont typeface="Wingdings" pitchFamily="2" charset="2"/>
              <a:buChar char="Ø"/>
            </a:pPr>
            <a:r>
              <a:rPr lang="ru-RU" altLang="ru-RU" sz="2300">
                <a:latin typeface="Times New Roman" pitchFamily="18" charset="0"/>
              </a:rPr>
              <a:t>ОБЪЕКТИВНЫЕ (ВНЕШНИЕ) УСЛОВИЯ ПРОИЗВОДСТВА (O); </a:t>
            </a:r>
          </a:p>
          <a:p>
            <a:pPr indent="450850" eaLnBrk="1" hangingPunct="1">
              <a:buFont typeface="Wingdings" pitchFamily="2" charset="2"/>
              <a:buChar char="Ø"/>
            </a:pPr>
            <a:r>
              <a:rPr lang="ru-RU" altLang="ru-RU" sz="2300">
                <a:latin typeface="Times New Roman" pitchFamily="18" charset="0"/>
              </a:rPr>
              <a:t>ИНФОРМАЦИЯ О РЫНКЕ (INF); </a:t>
            </a:r>
          </a:p>
          <a:p>
            <a:pPr indent="450850" eaLnBrk="1" hangingPunct="1">
              <a:buFont typeface="Wingdings" pitchFamily="2" charset="2"/>
              <a:buChar char="Ø"/>
            </a:pPr>
            <a:r>
              <a:rPr lang="ru-RU" altLang="ru-RU" sz="2300">
                <a:latin typeface="Times New Roman" pitchFamily="18" charset="0"/>
              </a:rPr>
              <a:t>ОЖИДАНИЯ ПРОИЗВОДИТЕЛЕЙ (Е). </a:t>
            </a:r>
          </a:p>
          <a:p>
            <a:pPr indent="450850" eaLnBrk="1" hangingPunct="1"/>
            <a:r>
              <a:rPr lang="ru-RU" altLang="ru-RU" sz="2000">
                <a:latin typeface="Times New Roman" pitchFamily="18" charset="0"/>
              </a:rPr>
              <a:t>	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93187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28676" name="Picture 21" descr="КАЧЕСТВО ОБРАЗОВАНИЯ с фоно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38100"/>
            <a:ext cx="116363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8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28679" name="Rectangle 8"/>
          <p:cNvSpPr>
            <a:spLocks noChangeArrowheads="1"/>
          </p:cNvSpPr>
          <p:nvPr/>
        </p:nvSpPr>
        <p:spPr bwMode="auto">
          <a:xfrm>
            <a:off x="200025" y="1427163"/>
            <a:ext cx="9432925" cy="498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eaLnBrk="1" hangingPunct="1"/>
            <a:r>
              <a:rPr lang="ru-RU" altLang="ru-RU" sz="2200">
                <a:latin typeface="Times New Roman" pitchFamily="18" charset="0"/>
              </a:rPr>
              <a:t>Функция предложения отражает зависимость величины  «s» от факторов, его определяющих: </a:t>
            </a:r>
          </a:p>
          <a:p>
            <a:pPr indent="450850" algn="ctr" eaLnBrk="1" hangingPunct="1"/>
            <a:r>
              <a:rPr lang="ru-RU" altLang="ru-RU" sz="2200">
                <a:solidFill>
                  <a:srgbClr val="FF0000"/>
                </a:solidFill>
                <a:latin typeface="Times New Roman" pitchFamily="18" charset="0"/>
              </a:rPr>
              <a:t>Q S = F (</a:t>
            </a:r>
            <a:r>
              <a:rPr lang="en-US" altLang="ru-RU" sz="2200">
                <a:solidFill>
                  <a:srgbClr val="FF0000"/>
                </a:solidFill>
                <a:latin typeface="Times New Roman" pitchFamily="18" charset="0"/>
              </a:rPr>
              <a:t>Pn</a:t>
            </a:r>
            <a:r>
              <a:rPr lang="ru-RU" altLang="ru-RU" sz="220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altLang="ru-RU" sz="2200">
                <a:solidFill>
                  <a:srgbClr val="FF0000"/>
                </a:solidFill>
                <a:latin typeface="Times New Roman" pitchFamily="18" charset="0"/>
              </a:rPr>
              <a:t>Pk</a:t>
            </a:r>
            <a:r>
              <a:rPr lang="ru-RU" altLang="ru-RU" sz="220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altLang="ru-RU" sz="2200">
                <a:solidFill>
                  <a:srgbClr val="FF0000"/>
                </a:solidFill>
                <a:latin typeface="Times New Roman" pitchFamily="18" charset="0"/>
              </a:rPr>
              <a:t>Pw</a:t>
            </a:r>
            <a:r>
              <a:rPr lang="ru-RU" altLang="ru-RU" sz="2200">
                <a:solidFill>
                  <a:srgbClr val="FF0000"/>
                </a:solidFill>
                <a:latin typeface="Times New Roman" pitchFamily="18" charset="0"/>
              </a:rPr>
              <a:t>,  , Р S 1 … Р S N , Р C 1 … Р C M, , C, G, TECH, N, M, O, INF, E ) </a:t>
            </a:r>
          </a:p>
          <a:p>
            <a:pPr indent="450850" eaLnBrk="1" hangingPunct="1"/>
            <a:r>
              <a:rPr lang="ru-RU" altLang="ru-RU" sz="2200">
                <a:latin typeface="Times New Roman" pitchFamily="18" charset="0"/>
              </a:rPr>
              <a:t>	Функция предложения от цены: </a:t>
            </a:r>
          </a:p>
          <a:p>
            <a:pPr indent="450850" algn="ctr" eaLnBrk="1" hangingPunct="1"/>
            <a:r>
              <a:rPr lang="ru-RU" altLang="ru-RU" sz="2200">
                <a:solidFill>
                  <a:srgbClr val="FF0000"/>
                </a:solidFill>
                <a:latin typeface="Times New Roman" pitchFamily="18" charset="0"/>
              </a:rPr>
              <a:t>Q S = F ( P ). </a:t>
            </a:r>
          </a:p>
          <a:p>
            <a:pPr indent="450850" algn="ctr" eaLnBrk="1" hangingPunct="1"/>
            <a:r>
              <a:rPr lang="ru-RU" altLang="ru-RU" sz="2200">
                <a:latin typeface="Times New Roman" pitchFamily="18" charset="0"/>
              </a:rPr>
              <a:t>В линейном виде функция предложения имеет следующий вид: </a:t>
            </a:r>
            <a:r>
              <a:rPr lang="en-US" altLang="ru-RU" sz="2800">
                <a:solidFill>
                  <a:srgbClr val="FF0000"/>
                </a:solidFill>
                <a:latin typeface="Times New Roman" pitchFamily="18" charset="0"/>
              </a:rPr>
              <a:t>Q=C+D*P</a:t>
            </a:r>
            <a:r>
              <a:rPr lang="ru-RU" altLang="ru-RU" sz="2200">
                <a:latin typeface="Times New Roman" pitchFamily="18" charset="0"/>
              </a:rPr>
              <a:t>, </a:t>
            </a:r>
          </a:p>
          <a:p>
            <a:pPr indent="450850" eaLnBrk="1" hangingPunct="1"/>
            <a:r>
              <a:rPr lang="ru-RU" altLang="ru-RU" sz="2200">
                <a:latin typeface="Times New Roman" pitchFamily="18" charset="0"/>
              </a:rPr>
              <a:t>где </a:t>
            </a:r>
            <a:r>
              <a:rPr lang="ru-RU" altLang="ru-RU" sz="2200">
                <a:solidFill>
                  <a:srgbClr val="FF0000"/>
                </a:solidFill>
                <a:latin typeface="Times New Roman" pitchFamily="18" charset="0"/>
              </a:rPr>
              <a:t>C</a:t>
            </a:r>
            <a:r>
              <a:rPr lang="ru-RU" altLang="ru-RU" sz="2200">
                <a:latin typeface="Times New Roman" pitchFamily="18" charset="0"/>
              </a:rPr>
              <a:t> – минимальный объем предложения товара на рынке, </a:t>
            </a:r>
          </a:p>
          <a:p>
            <a:pPr indent="450850" eaLnBrk="1" hangingPunct="1"/>
            <a:r>
              <a:rPr lang="ru-RU" altLang="ru-RU" sz="2200">
                <a:solidFill>
                  <a:srgbClr val="FF0000"/>
                </a:solidFill>
                <a:latin typeface="Times New Roman" pitchFamily="18" charset="0"/>
              </a:rPr>
              <a:t>       D</a:t>
            </a:r>
            <a:r>
              <a:rPr lang="ru-RU" altLang="ru-RU" sz="2200">
                <a:latin typeface="Times New Roman" pitchFamily="18" charset="0"/>
              </a:rPr>
              <a:t> - зависимость изменения предлагаемого объема товара от изменения цены (одновременно отражает и угол наклона кривой предложения), </a:t>
            </a:r>
          </a:p>
          <a:p>
            <a:pPr indent="450850" eaLnBrk="1" hangingPunct="1"/>
            <a:r>
              <a:rPr lang="ru-RU" altLang="ru-RU" sz="2200">
                <a:solidFill>
                  <a:srgbClr val="FF0000"/>
                </a:solidFill>
                <a:latin typeface="Times New Roman" pitchFamily="18" charset="0"/>
              </a:rPr>
              <a:t>        P </a:t>
            </a:r>
            <a:r>
              <a:rPr lang="ru-RU" altLang="ru-RU" sz="2200">
                <a:latin typeface="Times New Roman" pitchFamily="18" charset="0"/>
              </a:rPr>
              <a:t>– цена на товар.</a:t>
            </a:r>
            <a:r>
              <a:rPr lang="ru-RU" altLang="ru-RU"/>
              <a:t> </a:t>
            </a:r>
            <a:r>
              <a:rPr lang="ru-RU" altLang="ru-RU" sz="2400">
                <a:latin typeface="Times New Roman" pitchFamily="18" charset="0"/>
              </a:rPr>
              <a:t>           </a:t>
            </a:r>
          </a:p>
          <a:p>
            <a:pPr indent="450850" eaLnBrk="1" hangingPunct="1">
              <a:buFont typeface="Wingdings" pitchFamily="2" charset="2"/>
              <a:buChar char="Ø"/>
            </a:pPr>
            <a:endParaRPr lang="ru-RU" altLang="ru-RU" sz="2400">
              <a:latin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03427" name="Rectangle 19"/>
          <p:cNvSpPr>
            <a:spLocks noChangeArrowheads="1"/>
          </p:cNvSpPr>
          <p:nvPr/>
        </p:nvSpPr>
        <p:spPr bwMode="auto">
          <a:xfrm>
            <a:off x="344488" y="692150"/>
            <a:ext cx="9058275" cy="12207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29700" name="Picture 21" descr="КАЧЕСТВО ОБРАЗОВАНИЯ с фоно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38100"/>
            <a:ext cx="116363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2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29703" name="Rectangle 169"/>
          <p:cNvSpPr>
            <a:spLocks noGrp="1"/>
          </p:cNvSpPr>
          <p:nvPr>
            <p:ph type="title"/>
          </p:nvPr>
        </p:nvSpPr>
        <p:spPr>
          <a:xfrm>
            <a:off x="488950" y="1219200"/>
            <a:ext cx="8626475" cy="1704975"/>
          </a:xfrm>
        </p:spPr>
        <p:txBody>
          <a:bodyPr/>
          <a:lstStyle/>
          <a:p>
            <a:pPr eaLnBrk="1" hangingPunct="1"/>
            <a:r>
              <a:rPr lang="ru-RU" altLang="ru-RU" sz="2400" b="1" smtClean="0">
                <a:solidFill>
                  <a:srgbClr val="000099"/>
                </a:solidFill>
                <a:latin typeface="Times New Roman" pitchFamily="18" charset="0"/>
              </a:rPr>
              <a:t>Функция предложения по цене может быть выражена в табличной, аналитической и графической формах:</a:t>
            </a:r>
            <a:r>
              <a:rPr lang="ru-RU" altLang="ru-RU" sz="4000" b="1" smtClean="0">
                <a:solidFill>
                  <a:srgbClr val="000099"/>
                </a:solidFill>
              </a:rPr>
              <a:t/>
            </a:r>
            <a:br>
              <a:rPr lang="ru-RU" altLang="ru-RU" sz="4000" b="1" smtClean="0">
                <a:solidFill>
                  <a:srgbClr val="000099"/>
                </a:solidFill>
              </a:rPr>
            </a:br>
            <a:endParaRPr lang="ru-RU" altLang="ru-RU" sz="4000" b="1" smtClean="0">
              <a:solidFill>
                <a:srgbClr val="000099"/>
              </a:solidFill>
            </a:endParaRPr>
          </a:p>
        </p:txBody>
      </p:sp>
      <p:graphicFrame>
        <p:nvGraphicFramePr>
          <p:cNvPr id="103771" name="Group 347"/>
          <p:cNvGraphicFramePr>
            <a:graphicFrameLocks noGrp="1"/>
          </p:cNvGraphicFramePr>
          <p:nvPr>
            <p:ph type="tbl" idx="1"/>
          </p:nvPr>
        </p:nvGraphicFramePr>
        <p:xfrm>
          <a:off x="344488" y="2276475"/>
          <a:ext cx="9066212" cy="2089150"/>
        </p:xfrm>
        <a:graphic>
          <a:graphicData uri="http://schemas.openxmlformats.org/drawingml/2006/table">
            <a:tbl>
              <a:tblPr/>
              <a:tblGrid>
                <a:gridCol w="2879725">
                  <a:extLst>
                    <a:ext uri="{9D8B030D-6E8A-4147-A177-3AD203B41FA5}"/>
                  </a:extLst>
                </a:gridCol>
                <a:gridCol w="1223962">
                  <a:extLst>
                    <a:ext uri="{9D8B030D-6E8A-4147-A177-3AD203B41FA5}"/>
                  </a:extLst>
                </a:gridCol>
                <a:gridCol w="1296988">
                  <a:extLst>
                    <a:ext uri="{9D8B030D-6E8A-4147-A177-3AD203B41FA5}"/>
                  </a:extLst>
                </a:gridCol>
                <a:gridCol w="1295400">
                  <a:extLst>
                    <a:ext uri="{9D8B030D-6E8A-4147-A177-3AD203B41FA5}"/>
                  </a:extLst>
                </a:gridCol>
                <a:gridCol w="1368425">
                  <a:extLst>
                    <a:ext uri="{9D8B030D-6E8A-4147-A177-3AD203B41FA5}"/>
                  </a:extLst>
                </a:gridCol>
                <a:gridCol w="1001712">
                  <a:extLst>
                    <a:ext uri="{9D8B030D-6E8A-4147-A177-3AD203B41FA5}"/>
                  </a:extLst>
                </a:gridCol>
              </a:tblGrid>
              <a:tr h="7784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Цена блага (руб.)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T="45744" marB="45744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</a:txBody>
                  <a:tcPr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31069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Величина предложения  в месяц (кг)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T="45744" marB="45744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</a:p>
                  </a:txBody>
                  <a:tcPr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90</a:t>
                      </a:r>
                    </a:p>
                  </a:txBody>
                  <a:tcPr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130</a:t>
                      </a:r>
                    </a:p>
                  </a:txBody>
                  <a:tcPr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210</a:t>
                      </a:r>
                    </a:p>
                  </a:txBody>
                  <a:tcPr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04451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30724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30726" name="Rectangle 8"/>
          <p:cNvSpPr>
            <a:spLocks noGrp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/>
          <a:lstStyle/>
          <a:p>
            <a:pPr marL="609600" indent="-609600" algn="l" eaLnBrk="1" hangingPunct="1">
              <a:lnSpc>
                <a:spcPct val="85000"/>
              </a:lnSpc>
            </a:pPr>
            <a:r>
              <a:rPr lang="ru-RU" altLang="ru-RU" b="1" i="1" smtClean="0">
                <a:solidFill>
                  <a:srgbClr val="000099"/>
                </a:solidFill>
                <a:latin typeface="Arial Unicode MS" pitchFamily="34" charset="-128"/>
                <a:cs typeface="Arial" charset="0"/>
              </a:rPr>
              <a:t>	</a:t>
            </a:r>
            <a:endParaRPr lang="ru-RU" altLang="ru-RU" sz="4400" b="1" u="sng" smtClean="0"/>
          </a:p>
          <a:p>
            <a:pPr marL="609600" indent="-609600" algn="l" eaLnBrk="1" hangingPunct="1">
              <a:buFont typeface="Wingdings" pitchFamily="2" charset="2"/>
              <a:buChar char="Ø"/>
            </a:pPr>
            <a:endParaRPr lang="ru-RU" altLang="ru-RU" sz="4400" b="1" u="sng" smtClean="0"/>
          </a:p>
          <a:p>
            <a:pPr marL="609600" indent="-609600" algn="l" eaLnBrk="1" hangingPunct="1"/>
            <a:endParaRPr lang="ru-RU" altLang="ru-RU" sz="4000" b="1" smtClean="0">
              <a:solidFill>
                <a:srgbClr val="000099"/>
              </a:solidFill>
              <a:latin typeface="Arial Unicode MS" pitchFamily="34" charset="-128"/>
              <a:cs typeface="Arial" charset="0"/>
            </a:endParaRPr>
          </a:p>
          <a:p>
            <a:pPr marL="609600" indent="-609600" algn="l" eaLnBrk="1" hangingPunct="1">
              <a:buFont typeface="Wingdings" pitchFamily="2" charset="2"/>
              <a:buChar char="Ø"/>
            </a:pPr>
            <a:endParaRPr lang="ru-RU" altLang="ru-RU" sz="3600" b="1" smtClean="0">
              <a:solidFill>
                <a:srgbClr val="000099"/>
              </a:solidFill>
              <a:latin typeface="Arial Unicode MS" pitchFamily="34" charset="-128"/>
              <a:cs typeface="Arial" charset="0"/>
            </a:endParaRPr>
          </a:p>
        </p:txBody>
      </p:sp>
      <p:pic>
        <p:nvPicPr>
          <p:cNvPr id="30727" name="Picture 9" descr="R2-6-2_clip_imag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50" y="1268413"/>
            <a:ext cx="7848600" cy="511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05475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31749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0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31751" name="Rectangle 8"/>
          <p:cNvSpPr>
            <a:spLocks noGrp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/>
          <a:lstStyle/>
          <a:p>
            <a:pPr algn="l" eaLnBrk="1" hangingPunct="1"/>
            <a:r>
              <a:rPr lang="ru-RU" altLang="ru-RU" b="1" smtClean="0">
                <a:solidFill>
                  <a:srgbClr val="000099"/>
                </a:solidFill>
                <a:latin typeface="Arial Unicode MS" pitchFamily="34" charset="-128"/>
                <a:cs typeface="Arial" charset="0"/>
              </a:rPr>
              <a:t>	</a:t>
            </a:r>
            <a:endParaRPr lang="ru-RU" altLang="ru-RU" sz="2800" b="1" smtClean="0">
              <a:solidFill>
                <a:srgbClr val="000099"/>
              </a:solidFill>
              <a:latin typeface="Arial Unicode MS" pitchFamily="34" charset="-128"/>
              <a:cs typeface="Arial" charset="0"/>
            </a:endParaRPr>
          </a:p>
        </p:txBody>
      </p:sp>
      <p:sp>
        <p:nvSpPr>
          <p:cNvPr id="31752" name="Rectangle 9"/>
          <p:cNvSpPr>
            <a:spLocks noChangeArrowheads="1"/>
          </p:cNvSpPr>
          <p:nvPr/>
        </p:nvSpPr>
        <p:spPr bwMode="auto">
          <a:xfrm>
            <a:off x="273050" y="1196975"/>
            <a:ext cx="9359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28600" indent="-228600" eaLnBrk="1" hangingPunct="1"/>
            <a:r>
              <a:rPr lang="ru-RU" altLang="ru-RU" sz="1800" i="1">
                <a:latin typeface="Times New Roman" pitchFamily="18" charset="0"/>
              </a:rPr>
              <a:t>	</a:t>
            </a:r>
            <a:endParaRPr lang="ru-RU" altLang="ru-RU" sz="1800">
              <a:latin typeface="Times New Roman" pitchFamily="18" charset="0"/>
            </a:endParaRPr>
          </a:p>
          <a:p>
            <a:pPr marL="228600" indent="-228600" eaLnBrk="1" hangingPunct="1">
              <a:buFont typeface="Wingdings" pitchFamily="2" charset="2"/>
              <a:buNone/>
            </a:pPr>
            <a:endParaRPr lang="ru-RU" altLang="ru-RU" sz="1800">
              <a:latin typeface="Times New Roman" pitchFamily="18" charset="0"/>
            </a:endParaRPr>
          </a:p>
        </p:txBody>
      </p:sp>
      <p:sp>
        <p:nvSpPr>
          <p:cNvPr id="31753" name="Rectangle 10"/>
          <p:cNvSpPr>
            <a:spLocks noChangeArrowheads="1"/>
          </p:cNvSpPr>
          <p:nvPr/>
        </p:nvSpPr>
        <p:spPr bwMode="auto">
          <a:xfrm>
            <a:off x="273050" y="1909763"/>
            <a:ext cx="963295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ru-RU" altLang="ru-RU" sz="2400">
                <a:latin typeface="Times New Roman" pitchFamily="18" charset="0"/>
              </a:rPr>
              <a:t>	</a:t>
            </a:r>
            <a:r>
              <a:rPr lang="ru-RU" altLang="ru-RU" sz="2400">
                <a:solidFill>
                  <a:srgbClr val="FF0000"/>
                </a:solidFill>
                <a:latin typeface="Times New Roman" pitchFamily="18" charset="0"/>
              </a:rPr>
              <a:t>ЗАКОН ПРЕДЛОЖЕНИЯ </a:t>
            </a:r>
            <a:r>
              <a:rPr lang="ru-RU" altLang="ru-RU" sz="2400">
                <a:latin typeface="Times New Roman" pitchFamily="18" charset="0"/>
              </a:rPr>
              <a:t>– это принцип рыночной экономики, который утверждает, что «при прочих равных условиях» величина предложения блага будет больше, чем выше цена и наоборот, величина предложения блага будет уменьшаться по мере снижения его цены, т.е. существует прямая зависимость между ценой и величиной предложения. </a:t>
            </a:r>
          </a:p>
          <a:p>
            <a:pPr algn="just"/>
            <a:r>
              <a:rPr lang="ru-RU" altLang="ru-RU" sz="2400">
                <a:latin typeface="Times New Roman" pitchFamily="18" charset="0"/>
              </a:rPr>
              <a:t>	</a:t>
            </a:r>
            <a:r>
              <a:rPr lang="ru-RU" altLang="ru-RU" sz="2400">
                <a:solidFill>
                  <a:srgbClr val="FF0000"/>
                </a:solidFill>
                <a:latin typeface="Times New Roman" pitchFamily="18" charset="0"/>
              </a:rPr>
              <a:t>КРИВАЯ ПРЕДЛОЖЕНИЯ </a:t>
            </a:r>
            <a:r>
              <a:rPr lang="ru-RU" altLang="ru-RU" sz="2400">
                <a:latin typeface="Times New Roman" pitchFamily="18" charset="0"/>
              </a:rPr>
              <a:t>- это линия, отражающая характер изменения величины предложения блага в зависимости от изменения его цены в единицу времени и показывающая минимальные значения цены для каждого объема предложения.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09571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32772" name="Picture 21" descr="КАЧЕСТВО ОБРАЗОВАНИЯ с фоно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38100"/>
            <a:ext cx="116363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4" name="Rectangle 8"/>
          <p:cNvSpPr>
            <a:spLocks noGrp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/>
          <a:lstStyle/>
          <a:p>
            <a:pPr algn="l" eaLnBrk="1" hangingPunct="1"/>
            <a:r>
              <a:rPr lang="ru-RU" altLang="ru-RU" sz="2800" b="1" smtClean="0">
                <a:solidFill>
                  <a:srgbClr val="000099"/>
                </a:solidFill>
                <a:latin typeface="Arial Unicode MS" pitchFamily="34" charset="-128"/>
                <a:cs typeface="Arial" charset="0"/>
              </a:rPr>
              <a:t>	</a:t>
            </a:r>
            <a:endParaRPr lang="ru-RU" altLang="ru-RU" b="1" smtClean="0">
              <a:solidFill>
                <a:srgbClr val="000099"/>
              </a:solidFill>
              <a:latin typeface="Arial Unicode MS" pitchFamily="34" charset="-128"/>
              <a:cs typeface="Arial" charset="0"/>
            </a:endParaRPr>
          </a:p>
        </p:txBody>
      </p:sp>
      <p:sp>
        <p:nvSpPr>
          <p:cNvPr id="32775" name="Rectangle 9"/>
          <p:cNvSpPr>
            <a:spLocks noChangeArrowheads="1"/>
          </p:cNvSpPr>
          <p:nvPr/>
        </p:nvSpPr>
        <p:spPr bwMode="auto">
          <a:xfrm>
            <a:off x="200025" y="3729038"/>
            <a:ext cx="9505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228600" indent="-228600" eaLnBrk="1" hangingPunct="1"/>
            <a:r>
              <a:rPr lang="ru-RU" altLang="ru-RU" sz="2400">
                <a:latin typeface="Times New Roman" pitchFamily="18" charset="0"/>
              </a:rPr>
              <a:t>	</a:t>
            </a:r>
            <a:endParaRPr lang="ru-RU" altLang="ru-RU"/>
          </a:p>
        </p:txBody>
      </p:sp>
      <p:sp>
        <p:nvSpPr>
          <p:cNvPr id="32776" name="Rectangle 10"/>
          <p:cNvSpPr>
            <a:spLocks noChangeArrowheads="1"/>
          </p:cNvSpPr>
          <p:nvPr/>
        </p:nvSpPr>
        <p:spPr bwMode="auto">
          <a:xfrm>
            <a:off x="273050" y="1860550"/>
            <a:ext cx="9432925" cy="415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49263" eaLnBrk="1" hangingPunct="1"/>
            <a:r>
              <a:rPr lang="ru-RU" altLang="ru-RU" sz="2400">
                <a:latin typeface="Times New Roman" pitchFamily="18" charset="0"/>
              </a:rPr>
              <a:t>	</a:t>
            </a:r>
            <a:r>
              <a:rPr lang="ru-RU" altLang="ru-RU" sz="2400">
                <a:solidFill>
                  <a:srgbClr val="FF0000"/>
                </a:solidFill>
                <a:latin typeface="Times New Roman" pitchFamily="18" charset="0"/>
              </a:rPr>
              <a:t>Изменение величины предложения </a:t>
            </a:r>
            <a:r>
              <a:rPr lang="ru-RU" altLang="ru-RU" sz="2400">
                <a:latin typeface="Times New Roman" pitchFamily="18" charset="0"/>
              </a:rPr>
              <a:t>отражает изменение величины предложения блага в зависимости от изменения цены самого блага при неизменности неценовых факторов предложения, т.е. изменение величины предложения всегда выражается в </a:t>
            </a:r>
            <a:r>
              <a:rPr lang="ru-RU" altLang="ru-RU" sz="2400">
                <a:solidFill>
                  <a:srgbClr val="FF0000"/>
                </a:solidFill>
                <a:latin typeface="Times New Roman" pitchFamily="18" charset="0"/>
              </a:rPr>
              <a:t>виде движения вдоль кривой предложения</a:t>
            </a:r>
            <a:r>
              <a:rPr lang="ru-RU" altLang="ru-RU" sz="2400">
                <a:latin typeface="Times New Roman" pitchFamily="18" charset="0"/>
              </a:rPr>
              <a:t>.</a:t>
            </a:r>
          </a:p>
          <a:p>
            <a:pPr indent="449263" algn="just" eaLnBrk="1" hangingPunct="1"/>
            <a:r>
              <a:rPr lang="ru-RU" altLang="ru-RU" sz="2400">
                <a:latin typeface="Times New Roman" pitchFamily="18" charset="0"/>
              </a:rPr>
              <a:t>	</a:t>
            </a:r>
            <a:r>
              <a:rPr lang="ru-RU" altLang="ru-RU" sz="2400">
                <a:solidFill>
                  <a:srgbClr val="FF0000"/>
                </a:solidFill>
                <a:latin typeface="Times New Roman" pitchFamily="18" charset="0"/>
              </a:rPr>
              <a:t>Изменение в предложении </a:t>
            </a:r>
            <a:r>
              <a:rPr lang="ru-RU" altLang="ru-RU" sz="2400">
                <a:latin typeface="Times New Roman" pitchFamily="18" charset="0"/>
              </a:rPr>
              <a:t>всегда выражается в </a:t>
            </a:r>
            <a:r>
              <a:rPr lang="ru-RU" altLang="ru-RU" sz="2400">
                <a:solidFill>
                  <a:srgbClr val="FF0000"/>
                </a:solidFill>
                <a:latin typeface="Times New Roman" pitchFamily="18" charset="0"/>
              </a:rPr>
              <a:t>сдвиге кривой предложения</a:t>
            </a:r>
            <a:r>
              <a:rPr lang="ru-RU" altLang="ru-RU" sz="2400">
                <a:latin typeface="Times New Roman" pitchFamily="18" charset="0"/>
              </a:rPr>
              <a:t>. Смещение кривой предложения </a:t>
            </a:r>
            <a:r>
              <a:rPr lang="ru-RU" altLang="ru-RU" sz="2400">
                <a:solidFill>
                  <a:srgbClr val="FF0000"/>
                </a:solidFill>
                <a:latin typeface="Times New Roman" pitchFamily="18" charset="0"/>
              </a:rPr>
              <a:t>вправо</a:t>
            </a:r>
            <a:r>
              <a:rPr lang="ru-RU" altLang="ru-RU" sz="2400">
                <a:latin typeface="Times New Roman" pitchFamily="18" charset="0"/>
              </a:rPr>
              <a:t> (положительный сдвиг) будет означать расширение, увеличение рыночного предложения. Смещение кривой предложения </a:t>
            </a:r>
            <a:r>
              <a:rPr lang="ru-RU" altLang="ru-RU" sz="2400">
                <a:solidFill>
                  <a:srgbClr val="FF0000"/>
                </a:solidFill>
                <a:latin typeface="Times New Roman" pitchFamily="18" charset="0"/>
              </a:rPr>
              <a:t>влево</a:t>
            </a:r>
            <a:r>
              <a:rPr lang="ru-RU" altLang="ru-RU" sz="2400">
                <a:latin typeface="Times New Roman" pitchFamily="18" charset="0"/>
              </a:rPr>
              <a:t> (отрицательный сдвиг) будет означать сокращение рыночного предложения.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9"/>
          <p:cNvSpPr>
            <a:spLocks noChangeArrowheads="1"/>
          </p:cNvSpPr>
          <p:nvPr/>
        </p:nvSpPr>
        <p:spPr bwMode="auto">
          <a:xfrm>
            <a:off x="0" y="1268413"/>
            <a:ext cx="9906000" cy="557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28600" indent="-228600" algn="just" eaLnBrk="1" hangingPunct="1">
              <a:spcBef>
                <a:spcPct val="25000"/>
              </a:spcBef>
            </a:pPr>
            <a:r>
              <a:rPr lang="ru-RU" altLang="ru-RU" sz="2400">
                <a:solidFill>
                  <a:srgbClr val="FF0000"/>
                </a:solidFill>
                <a:latin typeface="Times New Roman" pitchFamily="18" charset="0"/>
              </a:rPr>
              <a:t>   Включает:</a:t>
            </a:r>
          </a:p>
          <a:p>
            <a:pPr marL="228600" indent="-228600" algn="just" eaLnBrk="1" hangingPunct="1">
              <a:spcBef>
                <a:spcPct val="25000"/>
              </a:spcBef>
            </a:pPr>
            <a:r>
              <a:rPr lang="ru-RU" altLang="ru-RU" sz="2400">
                <a:solidFill>
                  <a:srgbClr val="FF0000"/>
                </a:solidFill>
                <a:latin typeface="Times New Roman" pitchFamily="18" charset="0"/>
              </a:rPr>
              <a:t>1. Оптовый рынок электрической энергии и мощности </a:t>
            </a:r>
            <a:r>
              <a:rPr lang="ru-RU" altLang="ru-RU" sz="2400">
                <a:latin typeface="Times New Roman" pitchFamily="18" charset="0"/>
              </a:rPr>
              <a:t>(ОРЭМ) — это особая торговая площадка, на которой продается и покупается электроэнергия и мощность большинства поставщиков России. </a:t>
            </a:r>
          </a:p>
          <a:p>
            <a:pPr marL="228600" indent="-228600" algn="just" eaLnBrk="1" hangingPunct="1">
              <a:spcBef>
                <a:spcPct val="25000"/>
              </a:spcBef>
            </a:pPr>
            <a:r>
              <a:rPr lang="ru-RU" altLang="ru-RU" sz="2400">
                <a:latin typeface="Times New Roman" pitchFamily="18" charset="0"/>
              </a:rPr>
              <a:t>   В торгах на ОРЭМ принимают участие крупные производители (владельцы генерирующих объектов) и покупатели (энергосбытовые компании и крупные потребители, получившие статус субъекта оптового рынка).</a:t>
            </a:r>
          </a:p>
          <a:p>
            <a:pPr marL="228600" indent="-228600" algn="just" eaLnBrk="1" hangingPunct="1">
              <a:spcBef>
                <a:spcPct val="25000"/>
              </a:spcBef>
            </a:pPr>
            <a:r>
              <a:rPr lang="ru-RU" altLang="ru-RU" sz="1400">
                <a:solidFill>
                  <a:srgbClr val="00B050"/>
                </a:solidFill>
                <a:latin typeface="Times New Roman" pitchFamily="18" charset="0"/>
              </a:rPr>
              <a:t>     </a:t>
            </a:r>
            <a:r>
              <a:rPr lang="ru-RU" altLang="ru-RU" sz="1800" i="1">
                <a:solidFill>
                  <a:srgbClr val="00B050"/>
                </a:solidFill>
                <a:latin typeface="Times New Roman" pitchFamily="18" charset="0"/>
              </a:rPr>
              <a:t>Работа ОРЭМ регламентируется Федеральным законом № 35-ФЗ от 23.03.2003 «Об электроэнергетике» и Правилами оптового рынка, утверждаемыми Правительством Российской Федерации.</a:t>
            </a:r>
          </a:p>
          <a:p>
            <a:pPr marL="228600" indent="-228600" algn="just" eaLnBrk="1" hangingPunct="1">
              <a:spcBef>
                <a:spcPct val="25000"/>
              </a:spcBef>
            </a:pPr>
            <a:r>
              <a:rPr lang="ru-RU" altLang="ru-RU" sz="1800" i="1">
                <a:solidFill>
                  <a:srgbClr val="00B050"/>
                </a:solidFill>
                <a:latin typeface="Times New Roman" pitchFamily="18" charset="0"/>
              </a:rPr>
              <a:t>    Торговля на оптовом рынке электроэнергии и мощности осуществляется в соответствии с договором о присоединении к торговой системе и регламентами оптового рынка, разрабатываемыми Ассоциацией «НП Совет рынка» - саморегулируемой организацией участников оптового рынка.</a:t>
            </a:r>
          </a:p>
          <a:p>
            <a:pPr marL="228600" indent="-228600" algn="just" eaLnBrk="1" hangingPunct="1">
              <a:spcBef>
                <a:spcPct val="25000"/>
              </a:spcBef>
            </a:pPr>
            <a:endParaRPr lang="ru-RU" altLang="ru-RU" sz="1400" i="1">
              <a:solidFill>
                <a:srgbClr val="00B050"/>
              </a:solidFill>
              <a:latin typeface="Times New Roman" pitchFamily="18" charset="0"/>
            </a:endParaRPr>
          </a:p>
        </p:txBody>
      </p:sp>
      <p:pic>
        <p:nvPicPr>
          <p:cNvPr id="6147" name="Picture 21" descr="КАЧЕСТВО ОБРАЗОВАНИЯ с фоно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38100"/>
            <a:ext cx="116363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Text Box 23"/>
          <p:cNvSpPr txBox="1">
            <a:spLocks noChangeArrowheads="1"/>
          </p:cNvSpPr>
          <p:nvPr/>
        </p:nvSpPr>
        <p:spPr bwMode="auto">
          <a:xfrm>
            <a:off x="1352550" y="177800"/>
            <a:ext cx="806450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ru-RU" altLang="ru-RU" sz="2400">
                <a:latin typeface="Times New Roman" pitchFamily="18" charset="0"/>
              </a:rPr>
              <a:t> Рынок электроэнергии: структура и особенности</a:t>
            </a:r>
          </a:p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аграрный университет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10595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33796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7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33798" name="Rectangle 8"/>
          <p:cNvSpPr>
            <a:spLocks noGrp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/>
          <a:lstStyle/>
          <a:p>
            <a:pPr algn="l" eaLnBrk="1" hangingPunct="1"/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Исключения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 закона предложения</a:t>
            </a:r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:</a:t>
            </a:r>
          </a:p>
          <a:p>
            <a:pPr algn="just" eaLnBrk="1" hangingPunct="1"/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Наиболее характерным исключением является </a:t>
            </a:r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предложение на рынке труда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: с ростом оплаты труда люди могут позволить себе работать меньше, больше времени выделяя на отдых и досуг, то есть прирост почасовой ставки заработной платы труда больше определенного уровня не компенсирует потерю ценности свободного времени, которым приходится жертвовать ради работы. 	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11619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34820" name="Picture 21" descr="КАЧЕСТВО ОБРАЗОВАНИЯ с фоно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38100"/>
            <a:ext cx="116363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2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34823" name="Rectangle 8"/>
          <p:cNvSpPr>
            <a:spLocks noGrp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	</a:t>
            </a:r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ИНДИВИДУАЛЬНОЕ ПРЕДЛОЖЕНИЕ 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–   это то количество  товара или услуги, которое отдельный производитель способен произвести и предложить за определенный период времени в определенном количестве.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	</a:t>
            </a:r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РЫНОЧНОЕ ПРЕДЛОЖЕНИЕ 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– это то количество  товара или услуги, которое производители способны произвести в рамках определенного рынка.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	</a:t>
            </a:r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СОВОКУПНОЕ ПРЕДЛОЖЕНИЕ 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–  это то количество  товара или услуги, которое производители страны способны произвести в рамках национального рынка.	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14691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35845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5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14224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609600" indent="-609600" algn="ctr" eaLnBrk="1" hangingPunct="1">
              <a:buFont typeface="Arial" panose="020B0604020202020204" pitchFamily="34" charset="0"/>
              <a:buNone/>
              <a:defRPr/>
            </a:pPr>
            <a:r>
              <a:rPr lang="ru-RU" alt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Ставр</a:t>
            </a:r>
            <a:r>
              <a:rPr lang="ru-RU" altLang="ru-RU" sz="2400" dirty="0">
                <a:solidFill>
                  <a:srgbClr val="0000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4.</a:t>
            </a:r>
            <a:r>
              <a:rPr lang="ru-RU" altLang="ru-RU" sz="900" dirty="0">
                <a:solidFill>
                  <a:srgbClr val="000099"/>
                </a:solidFill>
                <a:latin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altLang="ru-RU" sz="2400" dirty="0">
                <a:solidFill>
                  <a:srgbClr val="000099"/>
                </a:solidFill>
                <a:latin typeface="Times New Roman" panose="02020603050405020304" pitchFamily="18" charset="0"/>
                <a:cs typeface="+mn-cs"/>
              </a:rPr>
              <a:t>Рыночное равновесие</a:t>
            </a:r>
          </a:p>
          <a:p>
            <a:pPr algn="ctr" eaLnBrk="1" hangingPunct="1">
              <a:lnSpc>
                <a:spcPct val="100000"/>
              </a:lnSpc>
              <a:spcBef>
                <a:spcPct val="70000"/>
              </a:spcBef>
              <a:buFontTx/>
              <a:buNone/>
              <a:defRPr/>
            </a:pPr>
            <a:r>
              <a:rPr lang="ru-RU" alt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польский государственный аграрный университет</a:t>
            </a:r>
          </a:p>
        </p:txBody>
      </p:sp>
      <p:sp>
        <p:nvSpPr>
          <p:cNvPr id="35847" name="Rectangle 8"/>
          <p:cNvSpPr>
            <a:spLocks noGrp="1"/>
          </p:cNvSpPr>
          <p:nvPr>
            <p:ph type="subTitle" idx="1"/>
          </p:nvPr>
        </p:nvSpPr>
        <p:spPr>
          <a:xfrm>
            <a:off x="200025" y="1268413"/>
            <a:ext cx="9631363" cy="5256212"/>
          </a:xfrm>
        </p:spPr>
        <p:txBody>
          <a:bodyPr/>
          <a:lstStyle/>
          <a:p>
            <a:pPr marL="609600" indent="-609600" algn="just" eaLnBrk="1" hangingPunct="1"/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Взаимодействие спроса и предложения, их координация осуществляется на основе ценового механизма и конкуренции. это приводит к образованию </a:t>
            </a:r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</a:rPr>
              <a:t>рыночного равновесия и равновесной цены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.</a:t>
            </a:r>
          </a:p>
          <a:p>
            <a:pPr marL="609600" indent="-609600" algn="l" eaLnBrk="1" hangingPunct="1"/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</a:rPr>
              <a:t>РЫНОЧНОЕ РАВНОВЕСИЕ 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– это положение на рынке, при котором спрос на товар равен его предложению. </a:t>
            </a:r>
          </a:p>
          <a:p>
            <a:pPr marL="609600" indent="-609600" algn="l" eaLnBrk="1" hangingPunct="1"/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Только при рыночном равновесии продавцы и покупатели готовы продавать и покупать одинаковое количество товара по одной и той же цене.</a:t>
            </a:r>
          </a:p>
          <a:p>
            <a:pPr marL="609600" indent="-609600" algn="l" eaLnBrk="1" hangingPunct="1"/>
            <a:r>
              <a:rPr lang="ru-RU" altLang="ru-RU" sz="900" b="1" smtClean="0">
                <a:solidFill>
                  <a:srgbClr val="000099"/>
                </a:solidFill>
                <a:latin typeface="Arial Unicode MS" pitchFamily="34" charset="-128"/>
                <a:cs typeface="Arial" charset="0"/>
              </a:rPr>
              <a:t>	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45411" name="Rectangle 19"/>
          <p:cNvSpPr>
            <a:spLocks noChangeArrowheads="1"/>
          </p:cNvSpPr>
          <p:nvPr/>
        </p:nvSpPr>
        <p:spPr bwMode="auto">
          <a:xfrm>
            <a:off x="82550" y="1241425"/>
            <a:ext cx="9623425" cy="2116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 algn="ctr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+mn-cs"/>
              </a:rPr>
              <a:t>PE = PD = PS – РАВНОВЕСНАЯ ЦЕНА;</a:t>
            </a:r>
          </a:p>
          <a:p>
            <a:pPr marL="609600" indent="-6096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+mn-cs"/>
              </a:rPr>
              <a:t>QE = QD = QS  - РАВНОВЕСНЫЙ ОБЪЕМ ПРОИЗВОДСТВА.</a:t>
            </a:r>
          </a:p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 dirty="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 dirty="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 dirty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36868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9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44488" y="5789613"/>
            <a:ext cx="9361487" cy="735012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Рис. 1.3.1 Рыночное равновесие</a:t>
            </a:r>
          </a:p>
        </p:txBody>
      </p:sp>
      <p:sp>
        <p:nvSpPr>
          <p:cNvPr id="36871" name="Rectangle 8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/>
          <a:p>
            <a:pPr marL="609600" indent="-609600" eaLnBrk="1" hangingPunct="1"/>
            <a:r>
              <a:rPr lang="ru-RU" altLang="ru-RU" sz="1200" b="1" smtClean="0">
                <a:solidFill>
                  <a:srgbClr val="000099"/>
                </a:solidFill>
                <a:latin typeface="Arial Unicode MS" pitchFamily="34" charset="-128"/>
                <a:cs typeface="Arial" charset="0"/>
              </a:rPr>
              <a:t>	</a:t>
            </a:r>
          </a:p>
        </p:txBody>
      </p:sp>
      <p:grpSp>
        <p:nvGrpSpPr>
          <p:cNvPr id="36872" name="Group 11"/>
          <p:cNvGrpSpPr>
            <a:grpSpLocks noChangeAspect="1"/>
          </p:cNvGrpSpPr>
          <p:nvPr/>
        </p:nvGrpSpPr>
        <p:grpSpPr bwMode="auto">
          <a:xfrm>
            <a:off x="560388" y="2205038"/>
            <a:ext cx="7921625" cy="4032250"/>
            <a:chOff x="2709" y="681"/>
            <a:chExt cx="7200" cy="2430"/>
          </a:xfrm>
        </p:grpSpPr>
        <p:sp>
          <p:nvSpPr>
            <p:cNvPr id="36873" name="AutoShape 12"/>
            <p:cNvSpPr>
              <a:spLocks noChangeAspect="1" noChangeArrowheads="1"/>
            </p:cNvSpPr>
            <p:nvPr/>
          </p:nvSpPr>
          <p:spPr bwMode="auto">
            <a:xfrm>
              <a:off x="2709" y="681"/>
              <a:ext cx="7200" cy="24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ru-RU" altLang="ru-RU"/>
            </a:p>
          </p:txBody>
        </p:sp>
        <p:sp>
          <p:nvSpPr>
            <p:cNvPr id="36874" name="Line 13"/>
            <p:cNvSpPr>
              <a:spLocks noChangeShapeType="1"/>
            </p:cNvSpPr>
            <p:nvPr/>
          </p:nvSpPr>
          <p:spPr bwMode="auto">
            <a:xfrm flipV="1">
              <a:off x="4203" y="681"/>
              <a:ext cx="0" cy="2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875" name="Line 14"/>
            <p:cNvSpPr>
              <a:spLocks noChangeShapeType="1"/>
            </p:cNvSpPr>
            <p:nvPr/>
          </p:nvSpPr>
          <p:spPr bwMode="auto">
            <a:xfrm>
              <a:off x="4203" y="2841"/>
              <a:ext cx="35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876" name="Freeform 15"/>
            <p:cNvSpPr>
              <a:spLocks/>
            </p:cNvSpPr>
            <p:nvPr/>
          </p:nvSpPr>
          <p:spPr bwMode="auto">
            <a:xfrm>
              <a:off x="4203" y="951"/>
              <a:ext cx="2446" cy="1620"/>
            </a:xfrm>
            <a:custGeom>
              <a:avLst/>
              <a:gdLst>
                <a:gd name="T0" fmla="*/ 0 w 2880"/>
                <a:gd name="T1" fmla="*/ 22 h 2160"/>
                <a:gd name="T2" fmla="*/ 53 w 2880"/>
                <a:gd name="T3" fmla="*/ 20 h 2160"/>
                <a:gd name="T4" fmla="*/ 105 w 2880"/>
                <a:gd name="T5" fmla="*/ 17 h 2160"/>
                <a:gd name="T6" fmla="*/ 158 w 2880"/>
                <a:gd name="T7" fmla="*/ 11 h 2160"/>
                <a:gd name="T8" fmla="*/ 211 w 2880"/>
                <a:gd name="T9" fmla="*/ 0 h 21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80"/>
                <a:gd name="T16" fmla="*/ 0 h 2160"/>
                <a:gd name="T17" fmla="*/ 2880 w 2880"/>
                <a:gd name="T18" fmla="*/ 2160 h 21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80" h="2160">
                  <a:moveTo>
                    <a:pt x="0" y="2160"/>
                  </a:moveTo>
                  <a:cubicBezTo>
                    <a:pt x="240" y="2115"/>
                    <a:pt x="480" y="2070"/>
                    <a:pt x="720" y="1980"/>
                  </a:cubicBezTo>
                  <a:cubicBezTo>
                    <a:pt x="960" y="1890"/>
                    <a:pt x="1200" y="1770"/>
                    <a:pt x="1440" y="1620"/>
                  </a:cubicBezTo>
                  <a:cubicBezTo>
                    <a:pt x="1680" y="1470"/>
                    <a:pt x="1920" y="1350"/>
                    <a:pt x="2160" y="1080"/>
                  </a:cubicBezTo>
                  <a:cubicBezTo>
                    <a:pt x="2400" y="810"/>
                    <a:pt x="2760" y="180"/>
                    <a:pt x="288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877" name="Freeform 16"/>
            <p:cNvSpPr>
              <a:spLocks/>
            </p:cNvSpPr>
            <p:nvPr/>
          </p:nvSpPr>
          <p:spPr bwMode="auto">
            <a:xfrm>
              <a:off x="4747" y="681"/>
              <a:ext cx="2581" cy="1890"/>
            </a:xfrm>
            <a:custGeom>
              <a:avLst/>
              <a:gdLst>
                <a:gd name="T0" fmla="*/ 0 w 3240"/>
                <a:gd name="T1" fmla="*/ 0 h 2340"/>
                <a:gd name="T2" fmla="*/ 18 w 3240"/>
                <a:gd name="T3" fmla="*/ 36 h 2340"/>
                <a:gd name="T4" fmla="*/ 48 w 3240"/>
                <a:gd name="T5" fmla="*/ 59 h 2340"/>
                <a:gd name="T6" fmla="*/ 86 w 3240"/>
                <a:gd name="T7" fmla="*/ 77 h 23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240"/>
                <a:gd name="T13" fmla="*/ 0 h 2340"/>
                <a:gd name="T14" fmla="*/ 3240 w 3240"/>
                <a:gd name="T15" fmla="*/ 2340 h 23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240" h="2340">
                  <a:moveTo>
                    <a:pt x="0" y="0"/>
                  </a:moveTo>
                  <a:cubicBezTo>
                    <a:pt x="210" y="390"/>
                    <a:pt x="420" y="780"/>
                    <a:pt x="720" y="1080"/>
                  </a:cubicBezTo>
                  <a:cubicBezTo>
                    <a:pt x="1020" y="1380"/>
                    <a:pt x="1380" y="1590"/>
                    <a:pt x="1800" y="1800"/>
                  </a:cubicBezTo>
                  <a:cubicBezTo>
                    <a:pt x="2220" y="2010"/>
                    <a:pt x="3000" y="2250"/>
                    <a:pt x="3240" y="234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878" name="Line 17"/>
            <p:cNvSpPr>
              <a:spLocks noChangeShapeType="1"/>
            </p:cNvSpPr>
            <p:nvPr/>
          </p:nvSpPr>
          <p:spPr bwMode="auto">
            <a:xfrm>
              <a:off x="4203" y="1086"/>
              <a:ext cx="2446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879" name="Line 18"/>
            <p:cNvSpPr>
              <a:spLocks noChangeShapeType="1"/>
            </p:cNvSpPr>
            <p:nvPr/>
          </p:nvSpPr>
          <p:spPr bwMode="auto">
            <a:xfrm>
              <a:off x="4203" y="2301"/>
              <a:ext cx="2581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880" name="Line 19"/>
            <p:cNvSpPr>
              <a:spLocks noChangeShapeType="1"/>
            </p:cNvSpPr>
            <p:nvPr/>
          </p:nvSpPr>
          <p:spPr bwMode="auto">
            <a:xfrm flipH="1">
              <a:off x="5834" y="1896"/>
              <a:ext cx="1" cy="945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881" name="WordArt 20"/>
            <p:cNvSpPr>
              <a:spLocks noChangeArrowheads="1" noChangeShapeType="1" noTextEdit="1"/>
            </p:cNvSpPr>
            <p:nvPr/>
          </p:nvSpPr>
          <p:spPr bwMode="auto">
            <a:xfrm>
              <a:off x="3388" y="816"/>
              <a:ext cx="351" cy="31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8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"/>
                  <a:cs typeface="Arial"/>
                </a:rPr>
                <a:t>Цена</a:t>
              </a:r>
            </a:p>
            <a:p>
              <a:pPr algn="ctr"/>
              <a:r>
                <a:rPr lang="ru-RU" sz="8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"/>
                  <a:cs typeface="Arial"/>
                </a:rPr>
                <a:t>в руб.</a:t>
              </a:r>
            </a:p>
          </p:txBody>
        </p:sp>
        <p:sp>
          <p:nvSpPr>
            <p:cNvPr id="36882" name="WordArt 21"/>
            <p:cNvSpPr>
              <a:spLocks noChangeArrowheads="1" noChangeShapeType="1" noTextEdit="1"/>
            </p:cNvSpPr>
            <p:nvPr/>
          </p:nvSpPr>
          <p:spPr bwMode="auto">
            <a:xfrm>
              <a:off x="4067" y="951"/>
              <a:ext cx="138" cy="15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8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"/>
                  <a:cs typeface="Arial"/>
                </a:rPr>
                <a:t>Р1</a:t>
              </a:r>
            </a:p>
          </p:txBody>
        </p:sp>
        <p:sp>
          <p:nvSpPr>
            <p:cNvPr id="36883" name="WordArt 22"/>
            <p:cNvSpPr>
              <a:spLocks noChangeArrowheads="1" noChangeShapeType="1" noTextEdit="1"/>
            </p:cNvSpPr>
            <p:nvPr/>
          </p:nvSpPr>
          <p:spPr bwMode="auto">
            <a:xfrm>
              <a:off x="4067" y="1761"/>
              <a:ext cx="136" cy="15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8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"/>
                  <a:cs typeface="Arial"/>
                </a:rPr>
                <a:t>Р0</a:t>
              </a:r>
            </a:p>
          </p:txBody>
        </p:sp>
        <p:sp>
          <p:nvSpPr>
            <p:cNvPr id="36884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4067" y="2166"/>
              <a:ext cx="136" cy="15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8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"/>
                  <a:cs typeface="Arial"/>
                </a:rPr>
                <a:t>Р2</a:t>
              </a:r>
            </a:p>
          </p:txBody>
        </p:sp>
        <p:sp>
          <p:nvSpPr>
            <p:cNvPr id="36885" name="WordArt 24"/>
            <p:cNvSpPr>
              <a:spLocks noChangeArrowheads="1" noChangeShapeType="1" noTextEdit="1"/>
            </p:cNvSpPr>
            <p:nvPr/>
          </p:nvSpPr>
          <p:spPr bwMode="auto">
            <a:xfrm>
              <a:off x="5426" y="816"/>
              <a:ext cx="679" cy="13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8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"/>
                  <a:cs typeface="Arial"/>
                </a:rPr>
                <a:t>Выигрыш</a:t>
              </a:r>
            </a:p>
          </p:txBody>
        </p:sp>
        <p:sp>
          <p:nvSpPr>
            <p:cNvPr id="36886" name="WordArt 25"/>
            <p:cNvSpPr>
              <a:spLocks noChangeArrowheads="1" noChangeShapeType="1" noTextEdit="1"/>
            </p:cNvSpPr>
            <p:nvPr/>
          </p:nvSpPr>
          <p:spPr bwMode="auto">
            <a:xfrm>
              <a:off x="5154" y="2301"/>
              <a:ext cx="544" cy="13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8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"/>
                  <a:cs typeface="Arial"/>
                </a:rPr>
                <a:t>Дефицит</a:t>
              </a:r>
            </a:p>
          </p:txBody>
        </p:sp>
        <p:sp>
          <p:nvSpPr>
            <p:cNvPr id="36887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6784" y="2841"/>
              <a:ext cx="702" cy="15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8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"/>
                  <a:cs typeface="Arial"/>
                </a:rPr>
                <a:t>Количество</a:t>
              </a:r>
            </a:p>
          </p:txBody>
        </p:sp>
        <p:sp>
          <p:nvSpPr>
            <p:cNvPr id="36888" name="WordArt 27"/>
            <p:cNvSpPr>
              <a:spLocks noChangeArrowheads="1" noChangeShapeType="1" noTextEdit="1"/>
            </p:cNvSpPr>
            <p:nvPr/>
          </p:nvSpPr>
          <p:spPr bwMode="auto">
            <a:xfrm>
              <a:off x="5698" y="2841"/>
              <a:ext cx="158" cy="15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"/>
                  <a:cs typeface="Arial"/>
                </a:rPr>
                <a:t>Q0</a:t>
              </a:r>
              <a:endParaRPr lang="ru-RU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endParaRPr>
            </a:p>
          </p:txBody>
        </p:sp>
        <p:sp>
          <p:nvSpPr>
            <p:cNvPr id="36889" name="WordArt 28"/>
            <p:cNvSpPr>
              <a:spLocks noChangeArrowheads="1" noChangeShapeType="1" noTextEdit="1"/>
            </p:cNvSpPr>
            <p:nvPr/>
          </p:nvSpPr>
          <p:spPr bwMode="auto">
            <a:xfrm>
              <a:off x="6784" y="816"/>
              <a:ext cx="80" cy="15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"/>
                  <a:cs typeface="Arial"/>
                </a:rPr>
                <a:t>S</a:t>
              </a:r>
              <a:endParaRPr lang="ru-RU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endParaRPr>
            </a:p>
          </p:txBody>
        </p:sp>
        <p:sp>
          <p:nvSpPr>
            <p:cNvPr id="36890" name="WordArt 29"/>
            <p:cNvSpPr>
              <a:spLocks noChangeArrowheads="1" noChangeShapeType="1" noTextEdit="1"/>
            </p:cNvSpPr>
            <p:nvPr/>
          </p:nvSpPr>
          <p:spPr bwMode="auto">
            <a:xfrm>
              <a:off x="7464" y="2436"/>
              <a:ext cx="80" cy="15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"/>
                  <a:cs typeface="Arial"/>
                </a:rPr>
                <a:t>D</a:t>
              </a:r>
              <a:endParaRPr lang="ru-RU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49507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37892" name="Picture 21" descr="КАЧЕСТВО ОБРАЗОВАНИЯ с фоно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38100"/>
            <a:ext cx="116363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7" name="Text Box 23"/>
          <p:cNvSpPr txBox="1">
            <a:spLocks noChangeArrowheads="1"/>
          </p:cNvSpPr>
          <p:nvPr/>
        </p:nvSpPr>
        <p:spPr bwMode="auto">
          <a:xfrm>
            <a:off x="488950" y="177800"/>
            <a:ext cx="8351838" cy="13112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609600" indent="-609600" algn="ctr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Став</a:t>
            </a:r>
            <a:r>
              <a:rPr lang="ru-RU" altLang="ru-RU" sz="2400" dirty="0">
                <a:solidFill>
                  <a:srgbClr val="000099"/>
                </a:solidFill>
                <a:latin typeface="Times New Roman" panose="02020603050405020304" pitchFamily="18" charset="0"/>
                <a:cs typeface="+mn-cs"/>
              </a:rPr>
              <a:t>5. Понятие, виды  эластичности спроса и предложения</a:t>
            </a:r>
            <a:r>
              <a:rPr lang="ru-RU" altLang="ru-RU" sz="2400" b="0" dirty="0">
                <a:solidFill>
                  <a:prstClr val="black"/>
                </a:solidFill>
                <a:latin typeface="Calibri" panose="020F0502020204030204"/>
                <a:cs typeface="+mn-cs"/>
              </a:rPr>
              <a:t> </a:t>
            </a:r>
          </a:p>
          <a:p>
            <a:pPr algn="ctr" eaLnBrk="1" hangingPunct="1">
              <a:lnSpc>
                <a:spcPct val="100000"/>
              </a:lnSpc>
              <a:spcBef>
                <a:spcPct val="70000"/>
              </a:spcBef>
              <a:buFontTx/>
              <a:buNone/>
              <a:defRPr/>
            </a:pPr>
            <a:r>
              <a:rPr lang="ru-RU" altLang="ru-RU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ропольский</a:t>
            </a:r>
            <a:r>
              <a:rPr lang="ru-RU" alt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государственный аграрный университет</a:t>
            </a:r>
          </a:p>
        </p:txBody>
      </p:sp>
      <p:sp>
        <p:nvSpPr>
          <p:cNvPr id="37895" name="Rectangle 8"/>
          <p:cNvSpPr>
            <a:spLocks noGrp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/>
          <a:lstStyle/>
          <a:p>
            <a:pPr marL="609600" indent="-609600" algn="l" eaLnBrk="1" hangingPunct="1">
              <a:lnSpc>
                <a:spcPct val="80000"/>
              </a:lnSpc>
            </a:pP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Эластичность показывает на сколько процентов изменится одна переменная экономическая величина при изменении другой на 1%.</a:t>
            </a:r>
          </a:p>
          <a:p>
            <a:pPr marL="609600" indent="-609600" algn="l" eaLnBrk="1" hangingPunct="1">
              <a:lnSpc>
                <a:spcPct val="80000"/>
              </a:lnSpc>
            </a:pPr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</a:rPr>
              <a:t>Эластичность спроса 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– это измеритель силы влияния какого-либо фактора на величину спроса.</a:t>
            </a:r>
          </a:p>
          <a:p>
            <a:pPr marL="609600" indent="-609600" algn="l" eaLnBrk="1" hangingPunct="1">
              <a:lnSpc>
                <a:spcPct val="80000"/>
              </a:lnSpc>
            </a:pP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 Основными видами эластичности спроса являются:</a:t>
            </a:r>
          </a:p>
          <a:p>
            <a:pPr marL="609600" indent="-609600" algn="l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</a:rPr>
              <a:t>эластичность спроса по цене;</a:t>
            </a:r>
          </a:p>
          <a:p>
            <a:pPr marL="609600" indent="-609600" algn="l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</a:rPr>
              <a:t>эластичность спроса по доходу;</a:t>
            </a:r>
          </a:p>
          <a:p>
            <a:pPr marL="609600" indent="-609600" algn="l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</a:rPr>
              <a:t>перекрестная эластичность, то есть эластичность спроса по цене других товаров.</a:t>
            </a:r>
            <a:r>
              <a:rPr lang="ru-RU" altLang="ru-RU" sz="900" b="1" smtClean="0">
                <a:solidFill>
                  <a:srgbClr val="000099"/>
                </a:solidFill>
                <a:latin typeface="Arial Unicode MS" pitchFamily="34" charset="-128"/>
                <a:cs typeface="Arial" charset="0"/>
              </a:rPr>
              <a:t>		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51555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38916" name="Picture 21" descr="КАЧЕСТВО ОБРАЗОВАНИЯ с фоно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38100"/>
            <a:ext cx="116363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8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38919" name="Rectangle 8"/>
          <p:cNvSpPr>
            <a:spLocks noGrp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/>
          <a:lstStyle/>
          <a:p>
            <a:pPr marL="609600" indent="-609600" algn="l" eaLnBrk="1" hangingPunct="1"/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ЭЛАСТИЧНОСТЬ СПРОСА ПО ЦЕНЕ, ИЛИ ЦЕНОВАЯ ЭЛАСТИЧНОСТЬ СПРОСА, </a:t>
            </a:r>
            <a:r>
              <a:rPr lang="en-US" altLang="ru-RU" b="1" smtClean="0">
                <a:solidFill>
                  <a:srgbClr val="000099"/>
                </a:solidFill>
                <a:latin typeface="Times New Roman" pitchFamily="18" charset="0"/>
              </a:rPr>
              <a:t>ED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(</a:t>
            </a:r>
            <a:r>
              <a:rPr lang="en-US" altLang="ru-RU" b="1" smtClean="0">
                <a:solidFill>
                  <a:srgbClr val="000099"/>
                </a:solidFill>
                <a:latin typeface="Times New Roman" pitchFamily="18" charset="0"/>
              </a:rPr>
              <a:t>P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) ПОКАЗЫВАЕТ ЧУВСТВИТЕЛЬНОСТЬ СПРОСА НА БЛАГО К ИЗМЕНЕНИЮ ЦЕНЫ ЭТОГО БЛАГА И ВЫРАЖАЕТСЯ В ПРОЦЕНТНОМ ИЗМЕНЕНИИ ВЕЛИЧИНЫ СПРОСА (Δ</a:t>
            </a:r>
            <a:r>
              <a:rPr lang="en-US" altLang="ru-RU" b="1" smtClean="0">
                <a:solidFill>
                  <a:srgbClr val="000099"/>
                </a:solidFill>
                <a:latin typeface="Times New Roman" pitchFamily="18" charset="0"/>
              </a:rPr>
              <a:t>Q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/</a:t>
            </a:r>
            <a:r>
              <a:rPr lang="en-US" altLang="ru-RU" b="1" smtClean="0">
                <a:solidFill>
                  <a:srgbClr val="000099"/>
                </a:solidFill>
                <a:latin typeface="Times New Roman" pitchFamily="18" charset="0"/>
              </a:rPr>
              <a:t>Q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) ПРИ ОДНОПРОЦЕНТНОМ ИЗМЕНЕНИИ ЦЕНЫ (ΔР/Р):</a:t>
            </a:r>
          </a:p>
          <a:p>
            <a:pPr marL="609600" indent="-609600" algn="l" eaLnBrk="1" hangingPunct="1"/>
            <a:r>
              <a:rPr lang="ru-RU" altLang="ru-RU" sz="1200" b="1" smtClean="0">
                <a:solidFill>
                  <a:srgbClr val="000099"/>
                </a:solidFill>
                <a:latin typeface="Arial Unicode MS" pitchFamily="34" charset="-128"/>
                <a:cs typeface="Arial" charset="0"/>
              </a:rPr>
              <a:t>	</a:t>
            </a:r>
          </a:p>
        </p:txBody>
      </p:sp>
      <p:pic>
        <p:nvPicPr>
          <p:cNvPr id="38920" name="Picture 10"/>
          <p:cNvPicPr>
            <a:picLocks noChangeAspect="1" noChangeArrowheads="1"/>
          </p:cNvPicPr>
          <p:nvPr/>
        </p:nvPicPr>
        <p:blipFill>
          <a:blip r:embed="rId4">
            <a:lum bright="12000"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188" y="4149725"/>
            <a:ext cx="76327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52579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39941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2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39943" name="Rectangle 8"/>
          <p:cNvSpPr>
            <a:spLocks noGrp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/>
          <a:lstStyle/>
          <a:p>
            <a:pPr marL="609600" indent="-609600" algn="l" eaLnBrk="1" hangingPunct="1"/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</a:rPr>
              <a:t>ЭЛАСТИЧНОСТЬ СПРОСА ПО ЦЕНЕ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, ИЛИ ЦЕНОВАЯ ЭЛАСТИЧНОСТЬ СПРОСА, </a:t>
            </a:r>
            <a:r>
              <a:rPr lang="en-US" altLang="ru-RU" b="1" smtClean="0">
                <a:solidFill>
                  <a:srgbClr val="000099"/>
                </a:solidFill>
                <a:latin typeface="Times New Roman" pitchFamily="18" charset="0"/>
              </a:rPr>
              <a:t>ED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(</a:t>
            </a:r>
            <a:r>
              <a:rPr lang="en-US" altLang="ru-RU" b="1" smtClean="0">
                <a:solidFill>
                  <a:srgbClr val="000099"/>
                </a:solidFill>
                <a:latin typeface="Times New Roman" pitchFamily="18" charset="0"/>
              </a:rPr>
              <a:t>P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) ПОКАЗЫВАЕТ ЧУВСТВИТЕЛЬНОСТЬ СПРОСА НА БЛАГО К ИЗМЕНЕНИЮ ЦЕНЫ ЭТОГО БЛАГА И ВЫРАЖАЕТСЯ В ПРОЦЕНТНОМ ИЗМЕНЕНИИ ВЕЛИЧИНЫ СПРОСА (Δ</a:t>
            </a:r>
            <a:r>
              <a:rPr lang="en-US" altLang="ru-RU" b="1" smtClean="0">
                <a:solidFill>
                  <a:srgbClr val="000099"/>
                </a:solidFill>
                <a:latin typeface="Times New Roman" pitchFamily="18" charset="0"/>
              </a:rPr>
              <a:t>Q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/</a:t>
            </a:r>
            <a:r>
              <a:rPr lang="en-US" altLang="ru-RU" b="1" smtClean="0">
                <a:solidFill>
                  <a:srgbClr val="000099"/>
                </a:solidFill>
                <a:latin typeface="Times New Roman" pitchFamily="18" charset="0"/>
              </a:rPr>
              <a:t>Q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) ПРИ ОДНОПРОЦЕНТНОМ ИЗМЕНЕНИИ ЦЕНЫ (ΔР/Р):</a:t>
            </a:r>
          </a:p>
          <a:p>
            <a:pPr marL="609600" indent="-609600" algn="l" eaLnBrk="1" hangingPunct="1"/>
            <a:r>
              <a:rPr lang="ru-RU" altLang="ru-RU" sz="1200" b="1" smtClean="0">
                <a:solidFill>
                  <a:srgbClr val="000099"/>
                </a:solidFill>
                <a:latin typeface="Arial Unicode MS" pitchFamily="34" charset="-128"/>
                <a:cs typeface="Arial" charset="0"/>
              </a:rPr>
              <a:t>	</a:t>
            </a:r>
          </a:p>
        </p:txBody>
      </p:sp>
      <p:pic>
        <p:nvPicPr>
          <p:cNvPr id="39944" name="Picture 9"/>
          <p:cNvPicPr>
            <a:picLocks noChangeAspect="1" noChangeArrowheads="1"/>
          </p:cNvPicPr>
          <p:nvPr/>
        </p:nvPicPr>
        <p:blipFill>
          <a:blip r:embed="rId3">
            <a:lum bright="12000"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188" y="4149725"/>
            <a:ext cx="76327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53603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40964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5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40966" name="Rectangle 8"/>
          <p:cNvSpPr>
            <a:spLocks noGrp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/>
          <a:lstStyle/>
          <a:p>
            <a:pPr marL="609600" indent="-609600" algn="l" eaLnBrk="1" hangingPunct="1"/>
            <a:r>
              <a:rPr lang="ru-RU" altLang="ru-RU" sz="2800" b="1" smtClean="0">
                <a:solidFill>
                  <a:srgbClr val="000099"/>
                </a:solidFill>
                <a:latin typeface="Times New Roman" pitchFamily="18" charset="0"/>
              </a:rPr>
              <a:t>ЕСЛИ КОЭФФИЦИЕНТ ЭЛАСТИЧНОСТИ БОЛЬШЕ 1, ТО СПРОС ЯВЛЯЕТСЯ ЭЛАСТИЧНЫМ,  ТАК КАК ИЗМЕНЕНИЕ ЦЕНЫ БЛАГА ПРИВОДИТ К БОЛЬШЕМУ,  ИЗМЕНЕНИЮ ВЕЛИЧИНЫ СПРОСА НА ЭТО БЛАГО.</a:t>
            </a:r>
          </a:p>
          <a:p>
            <a:pPr marL="609600" indent="-609600" algn="l" eaLnBrk="1" hangingPunct="1"/>
            <a:r>
              <a:rPr lang="ru-RU" altLang="ru-RU" sz="2800" b="1" smtClean="0">
                <a:solidFill>
                  <a:srgbClr val="000099"/>
                </a:solidFill>
                <a:latin typeface="Times New Roman" pitchFamily="18" charset="0"/>
              </a:rPr>
              <a:t>ЕСЛИ КОЭФФИЦИЕНТ ЭЛАСТИЧНОСТИ СПРОСА ПО ЦЕНЕ МЕНЬШЕ 1, ТО СПРОС ЯВЛЯЕТСЯ НЕЭЛАСТИЧНЫМ, ТАК КАК ИЗМЕНЕНИЕ ЦЕНЫ БЛАГА ПРИВОДИТ К МЕНЬШЕМУ ИЗМЕНЕНИЮ ВЕЛИЧИНЫ СПРОСА.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54627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41989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0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 rtlCol="0">
            <a:normAutofit lnSpcReduction="10000"/>
          </a:bodyPr>
          <a:lstStyle/>
          <a:p>
            <a:pPr marL="609600" indent="-609600" algn="l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ED</a:t>
            </a: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P</a:t>
            </a: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) = 0, СПРОС ЯВЛЯЕТСЯ СОВЕРШЕННО (АБСОЛЮТНО) НЕЭЛАСТИЧНЫМ. СПРОС НЕ РЕАГИРУЕТ НА ИЗМЕНЕНИЯ ЦЕНЫ И ОСТАЕТСЯ ПОСТОЯННЫМ ПРИ ЛЮБОМ ЕЕ ИЗМЕНЕНИИ.</a:t>
            </a:r>
          </a:p>
          <a:p>
            <a:pPr marL="609600" indent="-609600" algn="l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СОВЕРШЕННАЯ ЭЛАСТИЧНОСТЬ СПРОСА (</a:t>
            </a:r>
            <a:r>
              <a:rPr lang="en-US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ED</a:t>
            </a: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P</a:t>
            </a: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) = &amp; ОЗНАЧАЕТ, ЧТО САМОЕ НЕЗНАЧИТЕЛЬНОЕ ИЗМЕНЕНИЕ ЦЕНЫ СОПРОВОЖДАЕТСЯ БЕСКОНЕЧНО БОЛЬШИМ ИЗМЕНЕНИЕМ ВЕЛИЧИНЫ СПРОСА. ПРИ САМОМ НЕЗНАЧИТЕЛЬНОМ ПОВЫШЕНИИ ЦЕНЫ ПОТРЕБИТЕЛИ ОТКАЖУТСЯ ОТ ПОКУПОК, А ПРИ САМОМ НЕЗНАЧИТЕЛЬНОМ ЕЕ СНИЖЕНИИ ПОСЛЕДУЕТ НЕОГРАНИЧЕННОЕ УВЕЛИЧЕНИЕ СПРОСА. </a:t>
            </a:r>
          </a:p>
          <a:p>
            <a:pPr marL="609600" indent="-609600" algn="l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ЕДИНИЧНАЯ ЭЛАСТИЧНОСТЬ. ЕСЛИ EDP = 1, ТО ЭЛАСТИЧНОСТЬ СПРОСА ПО ЦЕНЕ НАЗЫВАЕТСЯ ЕДИНИЧНОЙ</a:t>
            </a:r>
            <a:r>
              <a:rPr lang="ru-RU" altLang="ru-RU" sz="2000"/>
              <a:t>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55651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43012" name="Picture 21" descr="КАЧЕСТВО ОБРАЗОВАНИЯ с фоно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38100"/>
            <a:ext cx="116363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3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4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43015" name="Rectangle 8"/>
          <p:cNvSpPr>
            <a:spLocks noGrp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/>
          <a:lstStyle/>
          <a:p>
            <a:pPr marL="609600" indent="-609600" algn="l" eaLnBrk="1" hangingPunct="1"/>
            <a:r>
              <a:rPr lang="ru-RU" altLang="ru-RU" sz="2800" b="1" smtClean="0">
                <a:solidFill>
                  <a:srgbClr val="FF0000"/>
                </a:solidFill>
                <a:latin typeface="Times New Roman" pitchFamily="18" charset="0"/>
              </a:rPr>
              <a:t>ЭЛАСТИЧНОСТЬ СПРОСА ПО ДОХОДУ </a:t>
            </a:r>
            <a:r>
              <a:rPr lang="ru-RU" altLang="ru-RU" sz="2800" b="1" smtClean="0">
                <a:solidFill>
                  <a:srgbClr val="000099"/>
                </a:solidFill>
                <a:latin typeface="Times New Roman" pitchFamily="18" charset="0"/>
              </a:rPr>
              <a:t>(</a:t>
            </a:r>
            <a:r>
              <a:rPr lang="en-US" altLang="ru-RU" sz="2800" b="1" smtClean="0">
                <a:solidFill>
                  <a:srgbClr val="000099"/>
                </a:solidFill>
                <a:latin typeface="Times New Roman" pitchFamily="18" charset="0"/>
              </a:rPr>
              <a:t>ED</a:t>
            </a:r>
            <a:r>
              <a:rPr lang="ru-RU" altLang="ru-RU" sz="2800" b="1" smtClean="0">
                <a:solidFill>
                  <a:srgbClr val="000099"/>
                </a:solidFill>
                <a:latin typeface="Times New Roman" pitchFamily="18" charset="0"/>
              </a:rPr>
              <a:t>(</a:t>
            </a:r>
            <a:r>
              <a:rPr lang="en-US" altLang="ru-RU" sz="2800" b="1" smtClean="0">
                <a:solidFill>
                  <a:srgbClr val="000099"/>
                </a:solidFill>
                <a:latin typeface="Times New Roman" pitchFamily="18" charset="0"/>
              </a:rPr>
              <a:t>I</a:t>
            </a:r>
            <a:r>
              <a:rPr lang="ru-RU" altLang="ru-RU" sz="2800" b="1" smtClean="0">
                <a:solidFill>
                  <a:srgbClr val="000099"/>
                </a:solidFill>
                <a:latin typeface="Times New Roman" pitchFamily="18" charset="0"/>
              </a:rPr>
              <a:t>)) — ПОКАЗАТЕЛЬ СТЕПЕНИ ЧУВСТВИТЕЛЬНОСТИ СПРОСА К ИЗМЕНЕНИЮ ДОХОДА ПОТРЕБИТЕЛЯ, ОТРАЖАЮЩИЙ МЕРУ ИЗМЕНЕНИЯ ВЕЛИЧИНЫ СПРОСА (Δ</a:t>
            </a:r>
            <a:r>
              <a:rPr lang="en-US" altLang="ru-RU" sz="2800" b="1" smtClean="0">
                <a:solidFill>
                  <a:srgbClr val="000099"/>
                </a:solidFill>
                <a:latin typeface="Times New Roman" pitchFamily="18" charset="0"/>
              </a:rPr>
              <a:t>Q</a:t>
            </a:r>
            <a:r>
              <a:rPr lang="ru-RU" altLang="ru-RU" sz="2800" b="1" smtClean="0">
                <a:solidFill>
                  <a:srgbClr val="000099"/>
                </a:solidFill>
                <a:latin typeface="Times New Roman" pitchFamily="18" charset="0"/>
              </a:rPr>
              <a:t> / </a:t>
            </a:r>
            <a:r>
              <a:rPr lang="en-US" altLang="ru-RU" sz="2800" b="1" smtClean="0">
                <a:solidFill>
                  <a:srgbClr val="000099"/>
                </a:solidFill>
                <a:latin typeface="Times New Roman" pitchFamily="18" charset="0"/>
              </a:rPr>
              <a:t>Q</a:t>
            </a:r>
            <a:r>
              <a:rPr lang="ru-RU" altLang="ru-RU" sz="2800" b="1" smtClean="0">
                <a:solidFill>
                  <a:srgbClr val="000099"/>
                </a:solidFill>
                <a:latin typeface="Times New Roman" pitchFamily="18" charset="0"/>
              </a:rPr>
              <a:t>) В ЗАВИСИМОСТИ ОТ ИЗМЕНЕНИЯ ДОХОДА ПОТРЕБИТЕЛЯ (Δ</a:t>
            </a:r>
            <a:r>
              <a:rPr lang="en-US" altLang="ru-RU" sz="2800" b="1" smtClean="0">
                <a:solidFill>
                  <a:srgbClr val="000099"/>
                </a:solidFill>
                <a:latin typeface="Times New Roman" pitchFamily="18" charset="0"/>
              </a:rPr>
              <a:t>I</a:t>
            </a:r>
            <a:r>
              <a:rPr lang="ru-RU" altLang="ru-RU" sz="2800" b="1" smtClean="0">
                <a:solidFill>
                  <a:srgbClr val="000099"/>
                </a:solidFill>
                <a:latin typeface="Times New Roman" pitchFamily="18" charset="0"/>
              </a:rPr>
              <a:t> /</a:t>
            </a:r>
            <a:r>
              <a:rPr lang="en-US" altLang="ru-RU" sz="2800" b="1" smtClean="0">
                <a:solidFill>
                  <a:srgbClr val="000099"/>
                </a:solidFill>
                <a:latin typeface="Times New Roman" pitchFamily="18" charset="0"/>
              </a:rPr>
              <a:t>I</a:t>
            </a:r>
            <a:r>
              <a:rPr lang="ru-RU" altLang="ru-RU" sz="2800" b="1" smtClean="0">
                <a:solidFill>
                  <a:srgbClr val="000099"/>
                </a:solidFill>
                <a:latin typeface="Times New Roman" pitchFamily="18" charset="0"/>
              </a:rPr>
              <a:t>):</a:t>
            </a:r>
          </a:p>
        </p:txBody>
      </p:sp>
      <p:pic>
        <p:nvPicPr>
          <p:cNvPr id="43016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213" y="4797425"/>
            <a:ext cx="75596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9"/>
          <p:cNvSpPr>
            <a:spLocks noChangeArrowheads="1"/>
          </p:cNvSpPr>
          <p:nvPr/>
        </p:nvSpPr>
        <p:spPr bwMode="auto">
          <a:xfrm>
            <a:off x="0" y="1268413"/>
            <a:ext cx="9906000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28600" indent="-228600" algn="just" eaLnBrk="1" hangingPunct="1">
              <a:spcBef>
                <a:spcPct val="25000"/>
              </a:spcBef>
            </a:pPr>
            <a:r>
              <a:rPr lang="ru-RU" altLang="ru-RU" sz="2200">
                <a:solidFill>
                  <a:srgbClr val="800000"/>
                </a:solidFill>
                <a:latin typeface="Times New Roman" pitchFamily="18" charset="0"/>
              </a:rPr>
              <a:t>- поставщики электрической энергии (генерирующие компании);</a:t>
            </a:r>
          </a:p>
          <a:p>
            <a:pPr marL="228600" indent="-228600" algn="just" eaLnBrk="1" hangingPunct="1">
              <a:spcBef>
                <a:spcPct val="25000"/>
              </a:spcBef>
            </a:pPr>
            <a:r>
              <a:rPr lang="ru-RU" altLang="ru-RU" sz="2200">
                <a:solidFill>
                  <a:srgbClr val="800000"/>
                </a:solidFill>
                <a:latin typeface="Times New Roman" pitchFamily="18" charset="0"/>
              </a:rPr>
              <a:t>- покупатели электрической энергии (энергосбытовые организации, крупные потребители электрической энергии, гарантирующие поставщики), получившие статус субъектов оптового рынка в порядке, установленном Федеральным законом «Об электроэнергетике»; НП «Совет рынка»;</a:t>
            </a:r>
          </a:p>
          <a:p>
            <a:pPr marL="228600" indent="-228600" algn="just" eaLnBrk="1" hangingPunct="1">
              <a:spcBef>
                <a:spcPct val="25000"/>
              </a:spcBef>
            </a:pPr>
            <a:r>
              <a:rPr lang="ru-RU" altLang="ru-RU" sz="2200">
                <a:solidFill>
                  <a:srgbClr val="800000"/>
                </a:solidFill>
                <a:latin typeface="Times New Roman" pitchFamily="18" charset="0"/>
              </a:rPr>
              <a:t>- коммерческий оператор и иные организации, обеспечивающие в соответствии с правилами оптового рынка и договором о присоединении к торговой системе оптового рынка функционирование коммерческой инфраструктуры оптового рынка;</a:t>
            </a:r>
          </a:p>
          <a:p>
            <a:pPr marL="228600" indent="-228600" algn="just" eaLnBrk="1" hangingPunct="1">
              <a:spcBef>
                <a:spcPct val="25000"/>
              </a:spcBef>
            </a:pPr>
            <a:r>
              <a:rPr lang="ru-RU" altLang="ru-RU" sz="2200">
                <a:solidFill>
                  <a:srgbClr val="800000"/>
                </a:solidFill>
                <a:latin typeface="Times New Roman" pitchFamily="18" charset="0"/>
              </a:rPr>
              <a:t>- организации, обеспечивающие функционирование технологической инфраструктуры оптового рынка (организация по управлению единой национальной (общероссийской) электрической сетью, системный оператор).</a:t>
            </a:r>
            <a:endParaRPr lang="ru-RU" altLang="ru-RU" sz="2200">
              <a:solidFill>
                <a:srgbClr val="00B050"/>
              </a:solidFill>
              <a:latin typeface="Times New Roman" pitchFamily="18" charset="0"/>
            </a:endParaRPr>
          </a:p>
        </p:txBody>
      </p:sp>
      <p:pic>
        <p:nvPicPr>
          <p:cNvPr id="7171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Прямоугольник 1"/>
          <p:cNvSpPr>
            <a:spLocks noChangeArrowheads="1"/>
          </p:cNvSpPr>
          <p:nvPr/>
        </p:nvSpPr>
        <p:spPr bwMode="auto">
          <a:xfrm>
            <a:off x="2720975" y="519113"/>
            <a:ext cx="44973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25000"/>
              </a:spcBef>
            </a:pPr>
            <a:r>
              <a:rPr lang="ru-RU" altLang="ru-RU" sz="2400">
                <a:solidFill>
                  <a:srgbClr val="FFFFFF"/>
                </a:solidFill>
              </a:rPr>
              <a:t>уни</a:t>
            </a:r>
            <a:r>
              <a:rPr lang="ru-RU" altLang="ru-RU" sz="2400">
                <a:solidFill>
                  <a:srgbClr val="FF0000"/>
                </a:solidFill>
                <a:latin typeface="Times New Roman" pitchFamily="18" charset="0"/>
              </a:rPr>
              <a:t>Субъекты оптового рынка: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58723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44036" name="Picture 21" descr="КАЧЕСТВО ОБРАЗОВАНИЯ с фоно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38100"/>
            <a:ext cx="116363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8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3789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 rtlCol="0">
            <a:normAutofit lnSpcReduction="10000"/>
          </a:bodyPr>
          <a:lstStyle/>
          <a:p>
            <a:pPr marL="609600" indent="-609600" algn="l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ЕСЛИ ПРОЦЕНТНОЕ ИЗМЕНЕНИЕ ДОХОДА МЕНЬШЕ ПРОЦЕНТНОГО ИЗМЕНЕНИЯ ВЕЛИЧИНЫ СПРОСА – </a:t>
            </a:r>
            <a:r>
              <a:rPr lang="ru-RU" altLang="ru-RU" b="1" i="1">
                <a:solidFill>
                  <a:srgbClr val="000099"/>
                </a:solidFill>
                <a:latin typeface="Times New Roman" panose="02020603050405020304" pitchFamily="18" charset="0"/>
              </a:rPr>
              <a:t>СПРОС  ЯВЛЯЕТСЯ ЭЛАСТИЧНЫМ ПО ДОХОДУ </a:t>
            </a: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ED</a:t>
            </a: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I</a:t>
            </a: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) &gt; 1;</a:t>
            </a:r>
          </a:p>
          <a:p>
            <a:pPr marL="609600" indent="-609600" algn="l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КОГДА ПРОЦЕНТНОЕ ИЗМЕНЕНИЕ ДОХОДА БОЛЬШЕ ПРОЦЕНТНОГО ИЗМЕНЕНИЯ ВЕЛИЧИНЫ СПРОСА, ТО </a:t>
            </a:r>
            <a:r>
              <a:rPr lang="ru-RU" altLang="ru-RU" b="1" i="1">
                <a:solidFill>
                  <a:srgbClr val="000099"/>
                </a:solidFill>
                <a:latin typeface="Times New Roman" panose="02020603050405020304" pitchFamily="18" charset="0"/>
              </a:rPr>
              <a:t>СПРОС ПО ДОХОДУ ЯВЛЯЕТСЯ НЕЭЛАСТИЧНЫМ </a:t>
            </a: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ED</a:t>
            </a: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I</a:t>
            </a: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) &lt; 1</a:t>
            </a:r>
            <a:r>
              <a:rPr lang="ru-RU" altLang="ru-RU" b="1" i="1">
                <a:solidFill>
                  <a:srgbClr val="000099"/>
                </a:solidFill>
                <a:latin typeface="Times New Roman" panose="02020603050405020304" pitchFamily="18" charset="0"/>
              </a:rPr>
              <a:t>.</a:t>
            </a:r>
          </a:p>
          <a:p>
            <a:pPr marL="609600" indent="-609600" algn="l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 НОРМАЛЬНЫЕ БЛАГА — ЭТО БЛАГА, КОТОРЫЕ ХАРАКТЕРИЗУЮТСЯ ПОЛОЖИТЕЛЬНОЙ УБЫВАЮЩЕЙ ЭЛАСТИЧНОСТЬЮ СПРОСА ПО ДОХОДУ. </a:t>
            </a:r>
          </a:p>
          <a:p>
            <a:pPr marL="609600" indent="-609600" algn="l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ДЛЯ НОРМАЛЬНЫХ БЛАГ ЭЛАСТИЧНОСТЬ СПРОСА ПО ДОХОДУ ВСЕГДА БОЛЬШЕ НУЛЯ, НО МЕНЬШЕ ЕДИНИЦЫ: 0&lt; </a:t>
            </a:r>
            <a:r>
              <a:rPr lang="en-US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ED</a:t>
            </a: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I</a:t>
            </a: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) &lt; 1. </a:t>
            </a:r>
          </a:p>
          <a:p>
            <a:pPr marL="609600" indent="-609600" algn="l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b="1">
                <a:solidFill>
                  <a:srgbClr val="000099"/>
                </a:solidFill>
                <a:latin typeface="Times New Roman" panose="02020603050405020304" pitchFamily="18" charset="0"/>
              </a:rPr>
              <a:t>ПИЩА, ОДЕЖДА, ПРЕДМЕТЫ БЫТА – ТИПИЧНЫЕ ПРИМЕРЫ НОРМАЛЬНЫХ БЛАГ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57699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45060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1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45062" name="Rectangle 8"/>
          <p:cNvSpPr>
            <a:spLocks noGrp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/>
          <a:lstStyle/>
          <a:p>
            <a:pPr marL="609600" indent="-609600" algn="l" eaLnBrk="1" hangingPunct="1">
              <a:lnSpc>
                <a:spcPct val="80000"/>
              </a:lnSpc>
            </a:pPr>
            <a:r>
              <a:rPr lang="ru-RU" altLang="ru-RU" sz="20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БЛАГА ПЕРВОЙ НЕОБХОДИМОСТИ – ЭТО БЛАГА, СПРОС НА КОТОРЫЕ ПРАКТИЧЕСКИ НЕ ЗАВИСИТ ОТ УРОВНЯ ДОХОДА, ТО ЕСТЬ ЯВЛЯЕТСЯ АБСОЛЮТНО НЕЭЛАСТИЧНЫМ ПО ДОХОДУ: </a:t>
            </a:r>
            <a:r>
              <a:rPr lang="en-US" altLang="ru-RU" sz="20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ED</a:t>
            </a:r>
            <a:r>
              <a:rPr lang="ru-RU" altLang="ru-RU" sz="20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(</a:t>
            </a:r>
            <a:r>
              <a:rPr lang="en-US" altLang="ru-RU" sz="20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I</a:t>
            </a:r>
            <a:r>
              <a:rPr lang="ru-RU" altLang="ru-RU" sz="20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) = 0 ТИПИЧНЫМ БЛАГОМ ПЕРВОЙ НЕОБХОДИМОСТИ ЯВЛЯЕТСЯ СОЛЬ.</a:t>
            </a:r>
          </a:p>
          <a:p>
            <a:pPr marL="609600" indent="-609600" algn="l" eaLnBrk="1" hangingPunct="1">
              <a:lnSpc>
                <a:spcPct val="80000"/>
              </a:lnSpc>
            </a:pPr>
            <a:r>
              <a:rPr lang="ru-RU" altLang="ru-RU" sz="20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ПРЕДМЕТЫ РОСКОШИ — ЭТО БЛАГА, СПРОС НА КОТОРЫЕ РАСТЕТ БОЛЕЕ БЫСТРЫМИ ТЕМПАМИ ПО СРАВНЕНИЮ С УВЕЛИЧЕНИЕМ ДОХОДА. ЭЛАСТИЧНОСТЬ СПРОСА ПО ДОХОДУ У ТАКИХ БЛАГ ВСЕГДА БОЛЬШЕ ЕДИНИЦЫ: </a:t>
            </a:r>
            <a:r>
              <a:rPr lang="en-US" altLang="ru-RU" sz="20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ED</a:t>
            </a:r>
            <a:r>
              <a:rPr lang="ru-RU" altLang="ru-RU" sz="20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(</a:t>
            </a:r>
            <a:r>
              <a:rPr lang="en-US" altLang="ru-RU" sz="20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I</a:t>
            </a:r>
            <a:r>
              <a:rPr lang="ru-RU" altLang="ru-RU" sz="20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) &gt; 1. ТИПИЧНЫЕ ПРИМЕРЫ ТАКИХ БЛАГ — ЗОЛОТО, БРИЛЛИАНТЫ, ДОРОГИЕ АВТОМОБИЛИ, ПРЕДМЕТЫ АНТИКВАРИАТА.</a:t>
            </a:r>
          </a:p>
          <a:p>
            <a:pPr marL="609600" indent="-609600" algn="l" eaLnBrk="1" hangingPunct="1">
              <a:lnSpc>
                <a:spcPct val="80000"/>
              </a:lnSpc>
            </a:pPr>
            <a:r>
              <a:rPr lang="ru-RU" altLang="ru-RU" sz="20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НЕПОЛНОЦЕННОЕ БЛАГО — ЭТО БЛАГО, СПРОС НА КОТОРОЕ СОКРАЩАЕТСЯ С РОСТОМ ДОХОДОВ ПОТРЕБИТЕЛЕЙ. КОЭФФИЦИЕНТ ЭЛАСТИЧНОСТИ СПРОСА ПО ДОХОДУ ДЛЯ ТАКИХ БЛАГ ИМЕЕТ ОТРИЦАТЕЛЬНОЕ ЗНАЧЕНИЕ, ТО ЕСТЬ МЕНЬШЕ НУЛЯ: </a:t>
            </a:r>
            <a:r>
              <a:rPr lang="en-US" altLang="ru-RU" sz="20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ED</a:t>
            </a:r>
            <a:r>
              <a:rPr lang="ru-RU" altLang="ru-RU" sz="20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(</a:t>
            </a:r>
            <a:r>
              <a:rPr lang="en-US" altLang="ru-RU" sz="20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I</a:t>
            </a:r>
            <a:r>
              <a:rPr lang="ru-RU" altLang="ru-RU" sz="20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) &lt; 0. ЭТО ОЗНАЧАЕТ, ЧТО ПРИ РОСТЕ ДОХОДА ПОТРЕБИТЕЛЬ СОКРАЩАЕТ ПОТРЕБЛЕНИЕ ДАННОГО БЛАГА, ПЕРЕХОДЯ К ЕГО ЗАМЕНИТЕЛЯМ, КОТОРЫЕ РАССМАТРИВАЮТСЯ В КАЧЕСТВЕ БОЛЕЕ ЦЕННЫХ С ТОЧКИ ЗРЕНИЯ УДОВЛЕТВОРЕНИЯ ЕГО ПОТРЕБНОСТЕЙ.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59747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46085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6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46087" name="Rectangle 8"/>
          <p:cNvSpPr>
            <a:spLocks noGrp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/>
          <a:lstStyle/>
          <a:p>
            <a:pPr marL="609600" indent="-609600" algn="l" eaLnBrk="1" hangingPunct="1"/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</a:rPr>
              <a:t>ПЕРЕКРЕСТНАЯ ЭЛАСТИЧНОСТЬ СПРОСА 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(</a:t>
            </a:r>
            <a:r>
              <a:rPr lang="en-US" altLang="ru-RU" b="1" smtClean="0">
                <a:solidFill>
                  <a:srgbClr val="000099"/>
                </a:solidFill>
                <a:latin typeface="Times New Roman" pitchFamily="18" charset="0"/>
              </a:rPr>
              <a:t>EYX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(</a:t>
            </a:r>
            <a:r>
              <a:rPr lang="en-US" altLang="ru-RU" b="1" smtClean="0">
                <a:solidFill>
                  <a:srgbClr val="000099"/>
                </a:solidFill>
                <a:latin typeface="Times New Roman" pitchFamily="18" charset="0"/>
              </a:rPr>
              <a:t>PX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)) ПОКАЗЫВАЕТ СТЕПЕНЬ ИЗМЕНЕНИЯ СПРОСА НА БЛАГО </a:t>
            </a:r>
            <a:r>
              <a:rPr lang="en-US" altLang="ru-RU" b="1" smtClean="0">
                <a:solidFill>
                  <a:srgbClr val="000099"/>
                </a:solidFill>
                <a:latin typeface="Times New Roman" pitchFamily="18" charset="0"/>
              </a:rPr>
              <a:t>Y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 (Δ</a:t>
            </a:r>
            <a:r>
              <a:rPr lang="en-US" altLang="ru-RU" b="1" smtClean="0">
                <a:solidFill>
                  <a:srgbClr val="000099"/>
                </a:solidFill>
                <a:latin typeface="Times New Roman" pitchFamily="18" charset="0"/>
              </a:rPr>
              <a:t>QY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/</a:t>
            </a:r>
            <a:r>
              <a:rPr lang="en-US" altLang="ru-RU" b="1" smtClean="0">
                <a:solidFill>
                  <a:srgbClr val="000099"/>
                </a:solidFill>
                <a:latin typeface="Times New Roman" pitchFamily="18" charset="0"/>
              </a:rPr>
              <a:t>QY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) В ЗАВИСИМОСТИ ОТ ИЗМЕНЕНИЯ ЦЕНЫ БЛАГА </a:t>
            </a:r>
            <a:r>
              <a:rPr lang="en-US" altLang="ru-RU" b="1" smtClean="0">
                <a:solidFill>
                  <a:srgbClr val="000099"/>
                </a:solidFill>
                <a:latin typeface="Times New Roman" pitchFamily="18" charset="0"/>
              </a:rPr>
              <a:t>X 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</a:rPr>
              <a:t>(ΔРХ/РХ):</a:t>
            </a:r>
          </a:p>
          <a:p>
            <a:pPr marL="609600" indent="-609600" algn="l" eaLnBrk="1" hangingPunct="1"/>
            <a:endParaRPr lang="ru-RU" altLang="ru-RU" b="1" smtClean="0">
              <a:solidFill>
                <a:srgbClr val="000099"/>
              </a:solidFill>
              <a:latin typeface="Times New Roman" pitchFamily="18" charset="0"/>
            </a:endParaRPr>
          </a:p>
          <a:p>
            <a:pPr marL="609600" indent="-609600" algn="l" eaLnBrk="1" hangingPunct="1"/>
            <a:endParaRPr lang="ru-RU" altLang="ru-RU" b="1" smtClean="0">
              <a:solidFill>
                <a:srgbClr val="000099"/>
              </a:solidFill>
              <a:latin typeface="Times New Roman" pitchFamily="18" charset="0"/>
            </a:endParaRPr>
          </a:p>
        </p:txBody>
      </p:sp>
      <p:pic>
        <p:nvPicPr>
          <p:cNvPr id="46088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3" y="3141663"/>
            <a:ext cx="7343775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60771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47108" name="Picture 21" descr="КАЧЕСТВО ОБРАЗОВАНИЯ с фоно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38100"/>
            <a:ext cx="116363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9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10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47111" name="Rectangle 8"/>
          <p:cNvSpPr>
            <a:spLocks noGrp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/>
          <a:lstStyle/>
          <a:p>
            <a:pPr marL="609600" indent="-609600" algn="l" eaLnBrk="1" hangingPunct="1">
              <a:lnSpc>
                <a:spcPct val="80000"/>
              </a:lnSpc>
            </a:pPr>
            <a:r>
              <a:rPr lang="ru-RU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КОЭФФИЦИЕНТ БУДЕТ ПОЛОЖИТЕЛЬНЫМ (ЕУХ(РХ) &gt; 0) В ТОМ СЛУЧАЕ, КОГДА СОПОСТАВЛЯЕМЫЕ ИЗМЕНЕНИЯ Δ</a:t>
            </a:r>
            <a:r>
              <a:rPr lang="en-US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QY</a:t>
            </a:r>
            <a:r>
              <a:rPr lang="ru-RU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 И ΔРХ БУДУТ ОДНОТИПНЫМИ — ЛИБО ОТРИЦАТЕЛЬНЫМИ, ЛИБО ПОЛОЖИТЕЛЬНЫМИ. </a:t>
            </a:r>
          </a:p>
          <a:p>
            <a:pPr marL="609600" indent="-609600" algn="l" eaLnBrk="1" hangingPunct="1">
              <a:lnSpc>
                <a:spcPct val="80000"/>
              </a:lnSpc>
            </a:pPr>
            <a:r>
              <a:rPr lang="ru-RU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ЭТО ОЗНАЧАЕТ, ЧТО ПРИ ИЗМЕНЕНИИ ЦЕНЫ БЛАГА </a:t>
            </a:r>
            <a:r>
              <a:rPr lang="en-US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X</a:t>
            </a:r>
            <a:r>
              <a:rPr lang="ru-RU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 СПРОС НА БЛАГО </a:t>
            </a:r>
            <a:r>
              <a:rPr lang="en-US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Y</a:t>
            </a:r>
            <a:r>
              <a:rPr lang="ru-RU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 ИЗМЕНИТСЯ В ТОМ ЖЕ НАПРАВЛЕНИИ — ПРИ СНИЖЕНИИ ЦЕНЫ БЛАГА </a:t>
            </a:r>
            <a:r>
              <a:rPr lang="en-US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X</a:t>
            </a:r>
            <a:r>
              <a:rPr lang="ru-RU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 СПРОС НА БЛАГО </a:t>
            </a:r>
            <a:r>
              <a:rPr lang="en-US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Y</a:t>
            </a:r>
            <a:r>
              <a:rPr lang="ru-RU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 СНИЗИТСЯ, ПРИ УВЕЛИЧЕНИИ ЦЕНЫ БЛАГА </a:t>
            </a:r>
            <a:r>
              <a:rPr lang="en-US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X</a:t>
            </a:r>
            <a:r>
              <a:rPr lang="ru-RU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 СПРОС НА БЛАГО </a:t>
            </a:r>
            <a:r>
              <a:rPr lang="en-US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Y</a:t>
            </a:r>
            <a:r>
              <a:rPr lang="ru-RU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 УВЕЛИЧИТСЯ.</a:t>
            </a:r>
          </a:p>
          <a:p>
            <a:pPr marL="609600" indent="-609600" algn="l" eaLnBrk="1" hangingPunct="1">
              <a:lnSpc>
                <a:spcPct val="80000"/>
              </a:lnSpc>
            </a:pPr>
            <a:r>
              <a:rPr lang="ru-RU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ТАКАЯ СВЯЗЬ ВОЗМОЖНА ТОЛЬКО В ТОМ СЛУЧАЕ, КОГДА БЛАГА МОГУТ ЗАМЕНЯТЬ ДРУГ ДРУГА В ПОТРЕБЛЕНИИ. УВЕЛИЧЕНИЕ (СНИЖЕНИЕ) ЦЕН НА ЖЕЛЕЗНОДОРОЖНЫЕ БИЛЕТЫ ПРИВЕДЕТ К УВЕЛИЧЕНИЮ (СНИЖЕНИЮ) СПРОСА НА АВИАБИЛЕТЫ.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61795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48132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3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48134" name="Rectangle 8"/>
          <p:cNvSpPr>
            <a:spLocks noGrp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/>
          <a:lstStyle/>
          <a:p>
            <a:pPr marL="609600" indent="-609600" algn="l" eaLnBrk="1" hangingPunct="1">
              <a:lnSpc>
                <a:spcPct val="80000"/>
              </a:lnSpc>
            </a:pPr>
            <a:r>
              <a:rPr lang="ru-RU" altLang="ru-RU" sz="28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ОТРИЦАТЕЛЬНОЕ ЗНАЧЕНИЕ ПЕРЕКРЕСТНОЙ ЭЛАСТИЧНОСТИ (</a:t>
            </a:r>
            <a:r>
              <a:rPr lang="en-US" altLang="ru-RU" sz="28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EYX</a:t>
            </a:r>
            <a:r>
              <a:rPr lang="ru-RU" altLang="ru-RU" sz="28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(</a:t>
            </a:r>
            <a:r>
              <a:rPr lang="en-US" altLang="ru-RU" sz="28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PX</a:t>
            </a:r>
            <a:r>
              <a:rPr lang="ru-RU" altLang="ru-RU" sz="28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) &lt; 0)</a:t>
            </a:r>
          </a:p>
          <a:p>
            <a:pPr marL="609600" indent="-609600" algn="l" eaLnBrk="1" hangingPunct="1">
              <a:lnSpc>
                <a:spcPct val="80000"/>
              </a:lnSpc>
            </a:pPr>
            <a:r>
              <a:rPr lang="ru-RU" altLang="ru-RU" sz="28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СВИДЕТЕЛЬСТВУЕТ О РАЗНОНАПРАВЛЕННОМ ИЗМЕНЕНИИ СОПОСТАВЛЯЕМЫХ ВЕЛИЧИН  ПРИ СНИЖЕНИИ ЦЕНЫ БЛАГА </a:t>
            </a:r>
            <a:r>
              <a:rPr lang="en-US" altLang="ru-RU" sz="28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X</a:t>
            </a:r>
            <a:r>
              <a:rPr lang="ru-RU" altLang="ru-RU" sz="28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 СПРОС НА БЛАГО </a:t>
            </a:r>
            <a:r>
              <a:rPr lang="en-US" altLang="ru-RU" sz="28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Y</a:t>
            </a:r>
            <a:r>
              <a:rPr lang="ru-RU" altLang="ru-RU" sz="28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 УВЕЛИЧИТСЯ, А ПРИ УВЕЛИЧЕНИИ ЦЕНЫ БЛАГА </a:t>
            </a:r>
            <a:r>
              <a:rPr lang="en-US" altLang="ru-RU" sz="28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X</a:t>
            </a:r>
            <a:r>
              <a:rPr lang="ru-RU" altLang="ru-RU" sz="28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 СПРОС НА БЛАГО </a:t>
            </a:r>
            <a:r>
              <a:rPr lang="en-US" altLang="ru-RU" sz="28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Y</a:t>
            </a:r>
            <a:r>
              <a:rPr lang="ru-RU" altLang="ru-RU" sz="28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 СНИЗИТСЯ. </a:t>
            </a:r>
          </a:p>
          <a:p>
            <a:pPr marL="609600" indent="-609600" algn="l" eaLnBrk="1" hangingPunct="1">
              <a:lnSpc>
                <a:spcPct val="80000"/>
              </a:lnSpc>
            </a:pPr>
            <a:r>
              <a:rPr lang="ru-RU" altLang="ru-RU" sz="2800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ТАКАЯ ЗАВИСИМОСТЬ ХАРАКТЕРНА ДЛЯ ВЗАИМОДОПОЛНЯЮЩИХ БЛАГ – СНИЖЕНИЕ ЦЕН НА ПОСЕЩЕНИЕ ПЛАВАТЕЛЬНЫХ БАССЕЙНОВ ПРИВЕДЕТ К РОСТУ СПРОСА НА ОДЕЖДУ ДЛЯ ПЛАВАНИЯ.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64867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49156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7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49158" name="Rectangle 8"/>
          <p:cNvSpPr>
            <a:spLocks noGrp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ru-RU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ЗНАЧЕНИЯ </a:t>
            </a:r>
            <a:r>
              <a:rPr lang="en-US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EYX</a:t>
            </a:r>
            <a:r>
              <a:rPr lang="ru-RU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(</a:t>
            </a:r>
            <a:r>
              <a:rPr lang="en-US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PX</a:t>
            </a:r>
            <a:r>
              <a:rPr lang="ru-RU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) &gt; 1 УКАЗЫВАЮТ НА ТО, ЧТО БЛАГА ЯВЛЯЮТСЯ БЛИЗКИМИ ЗАМЕНИТЕЛЯМИ, А ЗНАЧЕНИЯ </a:t>
            </a:r>
            <a:r>
              <a:rPr lang="en-US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EYX</a:t>
            </a:r>
            <a:r>
              <a:rPr lang="ru-RU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(</a:t>
            </a:r>
            <a:r>
              <a:rPr lang="en-US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PX</a:t>
            </a:r>
            <a:r>
              <a:rPr lang="ru-RU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) &lt; 1 – НА ТО, ЧТО ВЗАИМОСВЯЗЬ МЕЖДУ БЛАГАМИ ЯВЛЯЕТСЯ НЕСУЩЕСТВЕННОЙ.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КОГДА КОЭФФИЦИЕНТ ПЕРЕКРЕСТНОЙ ЭЛАСТИЧНОСТИ РАВЕН НУЛЮ (</a:t>
            </a:r>
            <a:r>
              <a:rPr lang="en-US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EYX</a:t>
            </a:r>
            <a:r>
              <a:rPr lang="ru-RU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(</a:t>
            </a:r>
            <a:r>
              <a:rPr lang="en-US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PX</a:t>
            </a:r>
            <a:r>
              <a:rPr lang="ru-RU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) = 0), ТО ЭТО ГОВОРИТ ОБ ОТСУТСТВИИ СВЯЗИ МЕЖДУ БЛАГАМИ В ПОТРЕБЛЕНИИ И ЧТО ОНИ ЯВЛЯЮТСЯ НЕЗАВИСИМЫМИ ПО ОТНОШЕНИЮ</a:t>
            </a:r>
            <a:r>
              <a:rPr lang="ru-RU" altLang="ru-RU" sz="2800" smtClean="0"/>
              <a:t> </a:t>
            </a:r>
            <a:r>
              <a:rPr lang="ru-RU" altLang="ru-RU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ДРУГ К ДРУГУ</a:t>
            </a:r>
            <a:r>
              <a:rPr lang="ru-RU" altLang="ru-RU" sz="2800" smtClean="0"/>
              <a:t>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64867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50180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1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50182" name="Rectangle 8"/>
          <p:cNvSpPr>
            <a:spLocks noGrp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/>
          <a:lstStyle/>
          <a:p>
            <a:pPr eaLnBrk="1" hangingPunct="1"/>
            <a:r>
              <a:rPr lang="ru-RU" altLang="ru-RU" smtClean="0">
                <a:solidFill>
                  <a:srgbClr val="FF0000"/>
                </a:solidFill>
              </a:rPr>
              <a:t>Эластичность предложения по цене </a:t>
            </a:r>
            <a:r>
              <a:rPr lang="ru-RU" altLang="ru-RU" smtClean="0">
                <a:solidFill>
                  <a:srgbClr val="000099"/>
                </a:solidFill>
              </a:rPr>
              <a:t>(</a:t>
            </a:r>
            <a:r>
              <a:rPr lang="en-US" altLang="ru-RU" smtClean="0">
                <a:solidFill>
                  <a:srgbClr val="000099"/>
                </a:solidFill>
              </a:rPr>
              <a:t>Es</a:t>
            </a:r>
            <a:r>
              <a:rPr lang="ru-RU" altLang="ru-RU" smtClean="0">
                <a:solidFill>
                  <a:srgbClr val="000099"/>
                </a:solidFill>
              </a:rPr>
              <a:t>(</a:t>
            </a:r>
            <a:r>
              <a:rPr lang="en-US" altLang="ru-RU" smtClean="0">
                <a:solidFill>
                  <a:srgbClr val="000099"/>
                </a:solidFill>
              </a:rPr>
              <a:t>P</a:t>
            </a:r>
            <a:r>
              <a:rPr lang="ru-RU" altLang="ru-RU" smtClean="0">
                <a:solidFill>
                  <a:srgbClr val="000099"/>
                </a:solidFill>
              </a:rPr>
              <a:t>)) показывает чувствительность блага (Δ</a:t>
            </a:r>
            <a:r>
              <a:rPr lang="en-US" altLang="ru-RU" smtClean="0">
                <a:solidFill>
                  <a:srgbClr val="000099"/>
                </a:solidFill>
              </a:rPr>
              <a:t>Q</a:t>
            </a:r>
            <a:r>
              <a:rPr lang="ru-RU" altLang="ru-RU" smtClean="0">
                <a:solidFill>
                  <a:srgbClr val="000099"/>
                </a:solidFill>
              </a:rPr>
              <a:t>/</a:t>
            </a:r>
            <a:r>
              <a:rPr lang="en-US" altLang="ru-RU" smtClean="0">
                <a:solidFill>
                  <a:srgbClr val="000099"/>
                </a:solidFill>
              </a:rPr>
              <a:t>Q</a:t>
            </a:r>
            <a:r>
              <a:rPr lang="ru-RU" altLang="ru-RU" smtClean="0">
                <a:solidFill>
                  <a:srgbClr val="000099"/>
                </a:solidFill>
              </a:rPr>
              <a:t>) к изменению цены этого блага (Δ </a:t>
            </a:r>
            <a:r>
              <a:rPr lang="en-US" altLang="ru-RU" smtClean="0">
                <a:solidFill>
                  <a:srgbClr val="000099"/>
                </a:solidFill>
              </a:rPr>
              <a:t>P</a:t>
            </a:r>
            <a:r>
              <a:rPr lang="ru-RU" altLang="ru-RU" smtClean="0">
                <a:solidFill>
                  <a:srgbClr val="000099"/>
                </a:solidFill>
              </a:rPr>
              <a:t>/</a:t>
            </a:r>
            <a:r>
              <a:rPr lang="en-US" altLang="ru-RU" smtClean="0">
                <a:solidFill>
                  <a:srgbClr val="000099"/>
                </a:solidFill>
              </a:rPr>
              <a:t>P</a:t>
            </a:r>
            <a:r>
              <a:rPr lang="ru-RU" altLang="ru-RU" smtClean="0">
                <a:solidFill>
                  <a:srgbClr val="000099"/>
                </a:solidFill>
              </a:rPr>
              <a:t>).</a:t>
            </a:r>
          </a:p>
          <a:p>
            <a:pPr eaLnBrk="1" hangingPunct="1"/>
            <a:r>
              <a:rPr lang="ru-RU" altLang="ru-RU" smtClean="0">
                <a:solidFill>
                  <a:srgbClr val="000099"/>
                </a:solidFill>
              </a:rPr>
              <a:t> Эластичность предложения по цене – показатель степени чувствительности предложения к изменению цены, который отражает меру изменения величины предложения блага в зависимости от изменения его цены.</a:t>
            </a:r>
          </a:p>
          <a:p>
            <a:pPr eaLnBrk="1" hangingPunct="1"/>
            <a:endParaRPr lang="ru-RU" altLang="ru-RU" sz="2800" smtClean="0"/>
          </a:p>
          <a:p>
            <a:pPr eaLnBrk="1" hangingPunct="1"/>
            <a:endParaRPr lang="ru-RU" altLang="ru-RU" sz="2800" smtClean="0"/>
          </a:p>
        </p:txBody>
      </p:sp>
      <p:pic>
        <p:nvPicPr>
          <p:cNvPr id="5018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5" y="4149725"/>
            <a:ext cx="7624763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4" name="Rectangle 11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ru-RU" altLang="ru-RU"/>
          </a:p>
        </p:txBody>
      </p:sp>
      <p:graphicFrame>
        <p:nvGraphicFramePr>
          <p:cNvPr id="50185" name="Object 10"/>
          <p:cNvGraphicFramePr>
            <a:graphicFrameLocks noChangeAspect="1"/>
          </p:cNvGraphicFramePr>
          <p:nvPr/>
        </p:nvGraphicFramePr>
        <p:xfrm>
          <a:off x="3368675" y="5157788"/>
          <a:ext cx="4679950" cy="1360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6" name="Формула" r:id="rId5" imgW="1536700" imgH="457200" progId="Equation.3">
                  <p:embed/>
                </p:oleObj>
              </mc:Choice>
              <mc:Fallback>
                <p:oleObj name="Формула" r:id="rId5" imgW="1536700" imgH="457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8675" y="5157788"/>
                        <a:ext cx="4679950" cy="1360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64867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51205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6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51207" name="Rectangle 8"/>
          <p:cNvSpPr>
            <a:spLocks noGrp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/>
          <a:lstStyle/>
          <a:p>
            <a:pPr eaLnBrk="1" hangingPunct="1"/>
            <a:r>
              <a:rPr lang="ru-RU" altLang="ru-RU" sz="2800" b="1" i="1" smtClean="0">
                <a:solidFill>
                  <a:srgbClr val="0000CC"/>
                </a:solidFill>
              </a:rPr>
              <a:t>Эластичное предложение</a:t>
            </a:r>
            <a:r>
              <a:rPr lang="ru-RU" altLang="ru-RU" sz="2800" i="1" smtClean="0">
                <a:solidFill>
                  <a:srgbClr val="0000CC"/>
                </a:solidFill>
              </a:rPr>
              <a:t> </a:t>
            </a:r>
            <a:r>
              <a:rPr lang="ru-RU" altLang="ru-RU" sz="2800" smtClean="0">
                <a:solidFill>
                  <a:srgbClr val="0000CC"/>
                </a:solidFill>
              </a:rPr>
              <a:t>имеет место в том случае, когда изменение цены блага приводит к большему, чем пропорциональное, изменению величины предложения этого блага. </a:t>
            </a:r>
          </a:p>
          <a:p>
            <a:pPr eaLnBrk="1" hangingPunct="1"/>
            <a:r>
              <a:rPr lang="ru-RU" altLang="ru-RU" sz="2800" b="1" i="1" smtClean="0">
                <a:solidFill>
                  <a:srgbClr val="0000CC"/>
                </a:solidFill>
              </a:rPr>
              <a:t>Неэластичное предложение</a:t>
            </a:r>
            <a:r>
              <a:rPr lang="ru-RU" altLang="ru-RU" sz="2800" i="1" smtClean="0">
                <a:solidFill>
                  <a:srgbClr val="0000CC"/>
                </a:solidFill>
              </a:rPr>
              <a:t> </a:t>
            </a:r>
            <a:r>
              <a:rPr lang="ru-RU" altLang="ru-RU" sz="2800" smtClean="0">
                <a:solidFill>
                  <a:srgbClr val="0000CC"/>
                </a:solidFill>
              </a:rPr>
              <a:t>имеет место в том случае, когда изменение цены блага приводит к меньшему, чем пропорциональное, изменению величины предложения этого блага.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64867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52228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9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52230" name="Rectangle 8"/>
          <p:cNvSpPr>
            <a:spLocks noGrp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/>
          <a:lstStyle/>
          <a:p>
            <a:pPr eaLnBrk="1" hangingPunct="1"/>
            <a:r>
              <a:rPr lang="ru-RU" altLang="ru-RU" sz="2800" smtClean="0">
                <a:solidFill>
                  <a:srgbClr val="0000CC"/>
                </a:solidFill>
              </a:rPr>
              <a:t>Коэффициент эластичности предложения по цене обычно является положительным, так как более высокая цена стимулирует увеличение производства блага.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64867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53252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3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53254" name="Rectangle 8"/>
          <p:cNvSpPr>
            <a:spLocks noGrp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/>
          <a:lstStyle/>
          <a:p>
            <a:pPr eaLnBrk="1" hangingPunct="1"/>
            <a:r>
              <a:rPr lang="ru-RU" altLang="ru-RU" b="1" smtClean="0">
                <a:solidFill>
                  <a:srgbClr val="0000CC"/>
                </a:solidFill>
              </a:rPr>
              <a:t>Перекрестная эластичность предложения по цене </a:t>
            </a:r>
            <a:r>
              <a:rPr lang="ru-RU" altLang="ru-RU" smtClean="0">
                <a:solidFill>
                  <a:srgbClr val="0000CC"/>
                </a:solidFill>
              </a:rPr>
              <a:t>показывает, как изменяется предложение на один товар в ответ на изменение цены другого товара. </a:t>
            </a:r>
          </a:p>
          <a:p>
            <a:pPr eaLnBrk="1" hangingPunct="1"/>
            <a:r>
              <a:rPr lang="ru-RU" altLang="ru-RU" b="1" smtClean="0">
                <a:solidFill>
                  <a:srgbClr val="0000CC"/>
                </a:solidFill>
              </a:rPr>
              <a:t>Коэффициент перекрестной эластичности предложения</a:t>
            </a:r>
            <a:r>
              <a:rPr lang="ru-RU" altLang="ru-RU" smtClean="0">
                <a:solidFill>
                  <a:srgbClr val="0000CC"/>
                </a:solidFill>
              </a:rPr>
              <a:t> показывает относительное изменение предложения товара (А) при относительном изменении цены на другой товар (В) или на сколько процентов изменится предложение товара А в результате изменения цены товара В на 1 %.</a:t>
            </a:r>
          </a:p>
          <a:p>
            <a:pPr eaLnBrk="1" hangingPunct="1"/>
            <a:endParaRPr lang="ru-RU" altLang="ru-RU" smtClean="0">
              <a:solidFill>
                <a:srgbClr val="0000CC"/>
              </a:solidFill>
            </a:endParaRPr>
          </a:p>
          <a:p>
            <a:pPr eaLnBrk="1" hangingPunct="1"/>
            <a:r>
              <a:rPr lang="ru-RU" altLang="ru-RU" sz="2800" smtClean="0"/>
              <a:t> </a:t>
            </a:r>
          </a:p>
        </p:txBody>
      </p:sp>
      <p:sp>
        <p:nvSpPr>
          <p:cNvPr id="9" name="Rectangle 8"/>
          <p:cNvSpPr txBox="1">
            <a:spLocks noChangeArrowheads="1"/>
          </p:cNvSpPr>
          <p:nvPr/>
        </p:nvSpPr>
        <p:spPr bwMode="auto">
          <a:xfrm>
            <a:off x="200025" y="1008063"/>
            <a:ext cx="9505950" cy="551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ru-RU" sz="2400" kern="0" dirty="0">
                <a:solidFill>
                  <a:srgbClr val="FF0000"/>
                </a:solidFill>
                <a:latin typeface="+mn-lt"/>
                <a:cs typeface="+mn-cs"/>
              </a:rPr>
              <a:t>Перекрестная эластичность предложения </a:t>
            </a:r>
            <a:r>
              <a:rPr lang="ru-RU" sz="2400" kern="0" dirty="0">
                <a:solidFill>
                  <a:srgbClr val="0000CC"/>
                </a:solidFill>
                <a:latin typeface="+mn-lt"/>
                <a:cs typeface="+mn-cs"/>
              </a:rPr>
              <a:t>по цене </a:t>
            </a:r>
            <a:r>
              <a:rPr lang="ru-RU" sz="2400" b="0" kern="0" dirty="0">
                <a:solidFill>
                  <a:srgbClr val="0000CC"/>
                </a:solidFill>
                <a:latin typeface="+mn-lt"/>
                <a:cs typeface="+mn-cs"/>
              </a:rPr>
              <a:t>показывает, как изменяется предложение на один товар в ответ на изменение цены другого товара. </a:t>
            </a:r>
          </a:p>
          <a:p>
            <a:pPr algn="ctr">
              <a:spcBef>
                <a:spcPct val="20000"/>
              </a:spcBef>
              <a:defRPr/>
            </a:pPr>
            <a:r>
              <a:rPr lang="ru-RU" sz="2400" kern="0" dirty="0">
                <a:solidFill>
                  <a:srgbClr val="0000CC"/>
                </a:solidFill>
                <a:latin typeface="+mn-lt"/>
                <a:cs typeface="+mn-cs"/>
              </a:rPr>
              <a:t>Коэффициент перекрестной эластичности предложения</a:t>
            </a:r>
            <a:r>
              <a:rPr lang="ru-RU" sz="2400" b="0" kern="0" dirty="0">
                <a:solidFill>
                  <a:srgbClr val="0000CC"/>
                </a:solidFill>
                <a:latin typeface="+mn-lt"/>
                <a:cs typeface="+mn-cs"/>
              </a:rPr>
              <a:t> показывает относительное изменение предложения товара (А) при относительном изменении цены на другой товар (В) или на сколько процентов изменится предложение товара А в результате изменения цены товара В на 1 %.</a:t>
            </a:r>
          </a:p>
          <a:p>
            <a:pPr algn="ctr">
              <a:spcBef>
                <a:spcPct val="20000"/>
              </a:spcBef>
              <a:defRPr/>
            </a:pPr>
            <a:endParaRPr lang="ru-RU" sz="2400" b="0" kern="0" dirty="0">
              <a:solidFill>
                <a:srgbClr val="0000CC"/>
              </a:solidFill>
              <a:latin typeface="+mn-lt"/>
              <a:cs typeface="+mn-cs"/>
            </a:endParaRPr>
          </a:p>
          <a:p>
            <a:pPr algn="ctr">
              <a:spcBef>
                <a:spcPct val="20000"/>
              </a:spcBef>
              <a:defRPr/>
            </a:pPr>
            <a:r>
              <a:rPr lang="ru-RU" sz="2800" b="0" kern="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</a:p>
        </p:txBody>
      </p:sp>
      <p:sp>
        <p:nvSpPr>
          <p:cNvPr id="53256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ru-RU" altLang="ru-RU"/>
          </a:p>
        </p:txBody>
      </p:sp>
      <p:sp>
        <p:nvSpPr>
          <p:cNvPr id="53257" name="Rectangle 4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ru-RU" altLang="ru-RU"/>
          </a:p>
        </p:txBody>
      </p:sp>
      <p:graphicFrame>
        <p:nvGraphicFramePr>
          <p:cNvPr id="53258" name="Object 3"/>
          <p:cNvGraphicFramePr>
            <a:graphicFrameLocks noChangeAspect="1"/>
          </p:cNvGraphicFramePr>
          <p:nvPr/>
        </p:nvGraphicFramePr>
        <p:xfrm>
          <a:off x="2809875" y="4868863"/>
          <a:ext cx="4829175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9" name="Формула" r:id="rId4" imgW="1879600" imgH="444500" progId="Equation.3">
                  <p:embed/>
                </p:oleObj>
              </mc:Choice>
              <mc:Fallback>
                <p:oleObj name="Формула" r:id="rId4" imgW="1879600" imgH="4445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75" y="4868863"/>
                        <a:ext cx="4829175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9"/>
          <p:cNvSpPr>
            <a:spLocks noChangeArrowheads="1"/>
          </p:cNvSpPr>
          <p:nvPr/>
        </p:nvSpPr>
        <p:spPr bwMode="auto">
          <a:xfrm>
            <a:off x="0" y="1268413"/>
            <a:ext cx="9906000" cy="564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28600" indent="-228600" algn="just" eaLnBrk="1" hangingPunct="1">
              <a:spcBef>
                <a:spcPct val="25000"/>
              </a:spcBef>
            </a:pPr>
            <a:r>
              <a:rPr lang="ru-RU" altLang="ru-RU" sz="2200">
                <a:solidFill>
                  <a:srgbClr val="FF0000"/>
                </a:solidFill>
                <a:latin typeface="Times New Roman" pitchFamily="18" charset="0"/>
              </a:rPr>
              <a:t>   2. Розничный рынок электроэнергии </a:t>
            </a:r>
            <a:r>
              <a:rPr lang="ru-RU" altLang="ru-RU" sz="2200">
                <a:solidFill>
                  <a:srgbClr val="800000"/>
                </a:solidFill>
                <a:latin typeface="Times New Roman" pitchFamily="18" charset="0"/>
              </a:rPr>
              <a:t>— сфера купли-продажи электрической энергии (мощности) и/или тепловой энергии (мощности) на уровне «энергоснабжающая организация — потребители».</a:t>
            </a:r>
          </a:p>
          <a:p>
            <a:pPr marL="228600" indent="-228600" algn="just" eaLnBrk="1" hangingPunct="1">
              <a:spcBef>
                <a:spcPct val="25000"/>
              </a:spcBef>
            </a:pPr>
            <a:r>
              <a:rPr lang="ru-RU" altLang="ru-RU" sz="1800" i="1">
                <a:solidFill>
                  <a:srgbClr val="00B050"/>
                </a:solidFill>
                <a:latin typeface="Times New Roman" pitchFamily="18" charset="0"/>
              </a:rPr>
              <a:t>Основной нормативный документ, определяющий порядок работы розничного рынка электроэнергии и мощности — «Основные положения функционирования розничных рынков электроэнергии», утв. Постановлением Правительства РФ от 04.05.2012 № 442.</a:t>
            </a:r>
          </a:p>
          <a:p>
            <a:pPr marL="228600" indent="-228600" algn="ctr" eaLnBrk="1" hangingPunct="1">
              <a:spcBef>
                <a:spcPct val="25000"/>
              </a:spcBef>
            </a:pPr>
            <a:r>
              <a:rPr lang="ru-RU" altLang="ru-RU" sz="2000">
                <a:solidFill>
                  <a:srgbClr val="FF0000"/>
                </a:solidFill>
                <a:latin typeface="Times New Roman" pitchFamily="18" charset="0"/>
              </a:rPr>
              <a:t>Участники розничных рынков электроэнергии:</a:t>
            </a:r>
          </a:p>
          <a:p>
            <a:pPr marL="228600" indent="-228600" algn="just" eaLnBrk="1" hangingPunct="1">
              <a:spcBef>
                <a:spcPct val="25000"/>
              </a:spcBef>
            </a:pPr>
            <a:r>
              <a:rPr lang="ru-RU" altLang="ru-RU" sz="1800">
                <a:solidFill>
                  <a:srgbClr val="800000"/>
                </a:solidFill>
                <a:latin typeface="Times New Roman" pitchFamily="18" charset="0"/>
              </a:rPr>
              <a:t>- потребители электрической энергии;</a:t>
            </a:r>
          </a:p>
          <a:p>
            <a:pPr marL="228600" indent="-228600" algn="just" eaLnBrk="1" hangingPunct="1">
              <a:spcBef>
                <a:spcPct val="25000"/>
              </a:spcBef>
            </a:pPr>
            <a:r>
              <a:rPr lang="ru-RU" altLang="ru-RU" sz="1800">
                <a:solidFill>
                  <a:srgbClr val="800000"/>
                </a:solidFill>
                <a:latin typeface="Times New Roman" pitchFamily="18" charset="0"/>
              </a:rPr>
              <a:t>- исполнители коммунальных услуг, которые приобретают электрическую энергию для дальнейшей продажи ее гражданам, т. е. оказанию им коммунальных услуг;</a:t>
            </a:r>
          </a:p>
          <a:p>
            <a:pPr marL="228600" indent="-228600" algn="just" eaLnBrk="1" hangingPunct="1">
              <a:spcBef>
                <a:spcPct val="25000"/>
              </a:spcBef>
            </a:pPr>
            <a:r>
              <a:rPr lang="ru-RU" altLang="ru-RU" sz="1800">
                <a:solidFill>
                  <a:srgbClr val="800000"/>
                </a:solidFill>
                <a:latin typeface="Times New Roman" pitchFamily="18" charset="0"/>
              </a:rPr>
              <a:t>- гарантирующие поставщики;</a:t>
            </a:r>
          </a:p>
          <a:p>
            <a:pPr marL="228600" indent="-228600" algn="just" eaLnBrk="1" hangingPunct="1">
              <a:spcBef>
                <a:spcPct val="25000"/>
              </a:spcBef>
            </a:pPr>
            <a:r>
              <a:rPr lang="ru-RU" altLang="ru-RU" sz="1800">
                <a:solidFill>
                  <a:srgbClr val="800000"/>
                </a:solidFill>
                <a:latin typeface="Times New Roman" pitchFamily="18" charset="0"/>
              </a:rPr>
              <a:t>- независимые энергосбытовые компании, энергоснабжающие организации;</a:t>
            </a:r>
          </a:p>
          <a:p>
            <a:pPr marL="228600" indent="-228600" algn="just" eaLnBrk="1" hangingPunct="1">
              <a:spcBef>
                <a:spcPct val="25000"/>
              </a:spcBef>
            </a:pPr>
            <a:r>
              <a:rPr lang="ru-RU" altLang="ru-RU" sz="1800">
                <a:solidFill>
                  <a:srgbClr val="800000"/>
                </a:solidFill>
                <a:latin typeface="Times New Roman" pitchFamily="18" charset="0"/>
              </a:rPr>
              <a:t>- производители электрической энергии на розничных рынках, которые не имеют статуса субъекта оптового рынка или по каким-либо причинам утратили этот статус субъекта оптового рынка;</a:t>
            </a:r>
          </a:p>
          <a:p>
            <a:pPr marL="228600" indent="-228600" algn="just" eaLnBrk="1" hangingPunct="1">
              <a:spcBef>
                <a:spcPct val="25000"/>
              </a:spcBef>
            </a:pPr>
            <a:r>
              <a:rPr lang="ru-RU" altLang="ru-RU" sz="1800">
                <a:solidFill>
                  <a:srgbClr val="800000"/>
                </a:solidFill>
                <a:latin typeface="Times New Roman" pitchFamily="18" charset="0"/>
              </a:rPr>
              <a:t>- сетевые организации, а также владельцы объектов электросетевого хозяйства;</a:t>
            </a:r>
          </a:p>
          <a:p>
            <a:pPr marL="228600" indent="-228600" algn="just" eaLnBrk="1" hangingPunct="1">
              <a:spcBef>
                <a:spcPct val="25000"/>
              </a:spcBef>
            </a:pPr>
            <a:r>
              <a:rPr lang="ru-RU" altLang="ru-RU" sz="1800">
                <a:solidFill>
                  <a:srgbClr val="800000"/>
                </a:solidFill>
                <a:latin typeface="Times New Roman" pitchFamily="18" charset="0"/>
              </a:rPr>
              <a:t>- системный оператор.</a:t>
            </a:r>
            <a:endParaRPr lang="ru-RU" altLang="ru-RU" sz="1800">
              <a:solidFill>
                <a:srgbClr val="00B050"/>
              </a:solidFill>
              <a:latin typeface="Times New Roman" pitchFamily="18" charset="0"/>
            </a:endParaRPr>
          </a:p>
        </p:txBody>
      </p:sp>
      <p:pic>
        <p:nvPicPr>
          <p:cNvPr id="8195" name="Picture 21" descr="КАЧЕСТВО ОБРАЗОВАНИЯ с фоно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38100"/>
            <a:ext cx="116363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64867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54276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7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54278" name="Rectangle 8"/>
          <p:cNvSpPr>
            <a:spLocks noGrp="1"/>
          </p:cNvSpPr>
          <p:nvPr>
            <p:ph type="subTitle" idx="1"/>
          </p:nvPr>
        </p:nvSpPr>
        <p:spPr>
          <a:xfrm>
            <a:off x="200025" y="1268413"/>
            <a:ext cx="9631363" cy="5256212"/>
          </a:xfrm>
        </p:spPr>
        <p:txBody>
          <a:bodyPr/>
          <a:lstStyle/>
          <a:p>
            <a:pPr eaLnBrk="1" hangingPunct="1"/>
            <a:r>
              <a:rPr lang="ru-RU" altLang="ru-RU" sz="2800" b="1" i="1" smtClean="0">
                <a:solidFill>
                  <a:srgbClr val="0000CC"/>
                </a:solidFill>
              </a:rPr>
              <a:t>Основные </a:t>
            </a:r>
            <a:r>
              <a:rPr lang="ru-RU" altLang="ru-RU" sz="2800" b="1" i="1" smtClean="0">
                <a:solidFill>
                  <a:srgbClr val="FF0000"/>
                </a:solidFill>
              </a:rPr>
              <a:t>факторы, влияющие на эластичность предложения</a:t>
            </a:r>
            <a:endParaRPr lang="ru-RU" altLang="ru-RU" sz="2800" smtClean="0">
              <a:solidFill>
                <a:srgbClr val="0000CC"/>
              </a:solidFill>
            </a:endParaRPr>
          </a:p>
          <a:p>
            <a:pPr algn="l" eaLnBrk="1" hangingPunct="1"/>
            <a:r>
              <a:rPr lang="ru-RU" altLang="ru-RU" sz="2800" smtClean="0">
                <a:solidFill>
                  <a:srgbClr val="0000CC"/>
                </a:solidFill>
              </a:rPr>
              <a:t>1.Период времени.</a:t>
            </a:r>
          </a:p>
          <a:p>
            <a:pPr algn="l" eaLnBrk="1" hangingPunct="1"/>
            <a:r>
              <a:rPr lang="ru-RU" altLang="ru-RU" sz="2800" smtClean="0">
                <a:solidFill>
                  <a:srgbClr val="0000CC"/>
                </a:solidFill>
              </a:rPr>
              <a:t>2.Типы предлагаемых к продаже товаров и услуг.</a:t>
            </a:r>
          </a:p>
          <a:p>
            <a:pPr algn="l" eaLnBrk="1" hangingPunct="1"/>
            <a:r>
              <a:rPr lang="ru-RU" altLang="ru-RU" sz="2800" smtClean="0">
                <a:solidFill>
                  <a:srgbClr val="0000CC"/>
                </a:solidFill>
              </a:rPr>
              <a:t>3.Наличие свободных (незагруженных) производственных мощностей.</a:t>
            </a:r>
          </a:p>
          <a:p>
            <a:pPr algn="l" eaLnBrk="1" hangingPunct="1"/>
            <a:r>
              <a:rPr lang="ru-RU" altLang="ru-RU" sz="2800" smtClean="0">
                <a:solidFill>
                  <a:srgbClr val="0000CC"/>
                </a:solidFill>
              </a:rPr>
              <a:t> 4. Ситуация, складывающаяся на рынке товара в данный период. </a:t>
            </a:r>
          </a:p>
          <a:p>
            <a:pPr algn="l" eaLnBrk="1" hangingPunct="1"/>
            <a:r>
              <a:rPr lang="ru-RU" altLang="ru-RU" sz="2800" smtClean="0">
                <a:solidFill>
                  <a:srgbClr val="0000CC"/>
                </a:solidFill>
              </a:rPr>
              <a:t>5. Возможность длительного хранения продукции.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64867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55300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1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16487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dirty="0">
                <a:solidFill>
                  <a:srgbClr val="0000CC"/>
                </a:solidFill>
              </a:rPr>
              <a:t>При анализе эластичности важно выделять временной период, так как чувствительность потребителя и производителя к изменению цены обусловливается их способностью отреагировать на эти изменения.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dirty="0">
                <a:solidFill>
                  <a:srgbClr val="0000CC"/>
                </a:solidFill>
              </a:rPr>
              <a:t>Для потребителя это связано с поиском замены подорожавшему благу, для производителя — с поиском замены ресурсу или изменением производственных мощностей. В принципе, чем продолжительнее временной период, тем больше адаптационные возможности участников рынка.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dirty="0"/>
              <a:t>.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64867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56324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5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56326" name="Rectangle 8"/>
          <p:cNvSpPr>
            <a:spLocks noGrp="1"/>
          </p:cNvSpPr>
          <p:nvPr>
            <p:ph type="subTitle" idx="1"/>
          </p:nvPr>
        </p:nvSpPr>
        <p:spPr>
          <a:xfrm>
            <a:off x="-79375" y="1128713"/>
            <a:ext cx="9910763" cy="5256212"/>
          </a:xfrm>
        </p:spPr>
        <p:txBody>
          <a:bodyPr/>
          <a:lstStyle/>
          <a:p>
            <a:pPr marL="609600" indent="-609600" algn="just" eaLnBrk="1" hangingPunct="1">
              <a:lnSpc>
                <a:spcPct val="80000"/>
              </a:lnSpc>
            </a:pPr>
            <a:r>
              <a:rPr lang="ru-RU" altLang="ru-RU" sz="2800" smtClean="0">
                <a:solidFill>
                  <a:srgbClr val="0000CC"/>
                </a:solidFill>
              </a:rPr>
              <a:t>       Для предложения характерным является рост эластичности с течением времени. Это предопределено особенностями приспособления производства к рыночным изменениям. Даже при значительном повышении цен на благо возможности увеличения его предложения в краткосрочном периоде ограничены величиной имеющихся производственных мощностей, и реагирование производителей возможно только в рамках повышения интенсивности их использования. В долгосрочном же периоде такие возможности расширяются за счет введения в строй дополнительных производственных мощностей. Поэтому </a:t>
            </a:r>
            <a:r>
              <a:rPr lang="ru-RU" altLang="ru-RU" sz="2800" i="1" smtClean="0">
                <a:solidFill>
                  <a:srgbClr val="0000CC"/>
                </a:solidFill>
              </a:rPr>
              <a:t>эластичность предложения будет выше в долгосрочном периоде (</a:t>
            </a:r>
            <a:r>
              <a:rPr lang="en-US" altLang="ru-RU" sz="2800" i="1" smtClean="0">
                <a:solidFill>
                  <a:srgbClr val="0000CC"/>
                </a:solidFill>
              </a:rPr>
              <a:t>S</a:t>
            </a:r>
            <a:r>
              <a:rPr lang="en-US" altLang="ru-RU" sz="2800" i="1" baseline="-25000" smtClean="0">
                <a:solidFill>
                  <a:srgbClr val="0000CC"/>
                </a:solidFill>
              </a:rPr>
              <a:t>LR</a:t>
            </a:r>
            <a:r>
              <a:rPr lang="ru-RU" altLang="ru-RU" sz="2800" i="1" smtClean="0">
                <a:solidFill>
                  <a:srgbClr val="0000CC"/>
                </a:solidFill>
              </a:rPr>
              <a:t>) </a:t>
            </a:r>
            <a:r>
              <a:rPr lang="en-US" altLang="ru-RU" sz="2800" i="1" smtClean="0">
                <a:solidFill>
                  <a:srgbClr val="0000CC"/>
                </a:solidFill>
              </a:rPr>
              <a:t>no </a:t>
            </a:r>
            <a:r>
              <a:rPr lang="ru-RU" altLang="ru-RU" sz="2800" i="1" smtClean="0">
                <a:solidFill>
                  <a:srgbClr val="0000CC"/>
                </a:solidFill>
              </a:rPr>
              <a:t>сравнению с краткосрочным (</a:t>
            </a:r>
            <a:r>
              <a:rPr lang="en-US" altLang="ru-RU" sz="2800" i="1" smtClean="0">
                <a:solidFill>
                  <a:srgbClr val="0000CC"/>
                </a:solidFill>
              </a:rPr>
              <a:t>S</a:t>
            </a:r>
            <a:r>
              <a:rPr lang="en-US" altLang="ru-RU" sz="2800" i="1" baseline="-25000" smtClean="0">
                <a:solidFill>
                  <a:srgbClr val="0000CC"/>
                </a:solidFill>
              </a:rPr>
              <a:t>SR</a:t>
            </a:r>
            <a:r>
              <a:rPr lang="ru-RU" altLang="ru-RU" sz="2800" i="1" smtClean="0">
                <a:solidFill>
                  <a:srgbClr val="0000CC"/>
                </a:solidFill>
              </a:rPr>
              <a:t>).</a:t>
            </a:r>
            <a:endParaRPr lang="ru-RU" altLang="ru-RU" sz="2800" smtClean="0">
              <a:solidFill>
                <a:srgbClr val="0000CC"/>
              </a:solidFill>
            </a:endParaRPr>
          </a:p>
          <a:p>
            <a:pPr marL="609600" indent="-609600" algn="just" eaLnBrk="1" hangingPunct="1">
              <a:lnSpc>
                <a:spcPct val="80000"/>
              </a:lnSpc>
            </a:pPr>
            <a:endParaRPr lang="ru-RU" altLang="ru-RU" sz="280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64867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57348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9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16487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dirty="0">
                <a:solidFill>
                  <a:srgbClr val="0000CC"/>
                </a:solidFill>
              </a:rPr>
              <a:t>Когда мы имеем дело с предложением благ, которые формируются в виде запаса, эластичность предложения таких благ в краткосрочном периоде будет выше, чем в долгосрочном ввиду исчерпания запасов блага.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dirty="0">
                <a:solidFill>
                  <a:srgbClr val="0000CC"/>
                </a:solidFill>
              </a:rPr>
              <a:t>К таким благам относятся вторичные ресурсы — металлолом, стеклотара и т.п.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dirty="0">
                <a:solidFill>
                  <a:srgbClr val="0000CC"/>
                </a:solidFill>
              </a:rPr>
              <a:t> Предложение некоторых благ может оставаться абсолютно неэластичным вне зависимости от времени, что характерно для невоспроизводимых благ, таких как земельные участки, предметы искусства и т.п.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dirty="0"/>
              <a:t> 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64867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58372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87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200025" y="1268413"/>
            <a:ext cx="8929688" cy="5256212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dirty="0">
                <a:solidFill>
                  <a:srgbClr val="FF0000"/>
                </a:solidFill>
                <a:latin typeface="Arial" panose="020B0604020202020204" pitchFamily="34" charset="0"/>
              </a:rPr>
              <a:t>Особенности эластичности спроса в электроэнергетике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dirty="0">
                <a:solidFill>
                  <a:srgbClr val="292929"/>
                </a:solidFill>
                <a:latin typeface="Arial" panose="020B0604020202020204" pitchFamily="34" charset="0"/>
              </a:rPr>
              <a:t>Для оценки </a:t>
            </a:r>
            <a:r>
              <a:rPr lang="ru-RU" sz="2800" dirty="0">
                <a:solidFill>
                  <a:srgbClr val="006699"/>
                </a:solidFill>
                <a:latin typeface="Arial" panose="020B0604020202020204" pitchFamily="34" charset="0"/>
                <a:hlinkClick r:id="rId3"/>
              </a:rPr>
              <a:t>влияния изменения тарифа</a:t>
            </a:r>
            <a:r>
              <a:rPr lang="ru-RU" sz="2800" dirty="0">
                <a:solidFill>
                  <a:srgbClr val="292929"/>
                </a:solidFill>
                <a:latin typeface="Arial" panose="020B0604020202020204" pitchFamily="34" charset="0"/>
              </a:rPr>
              <a:t> на электроэнергию на уровень электропотребления используется понятие "</a:t>
            </a:r>
            <a:r>
              <a:rPr lang="ru-RU" sz="2800" dirty="0">
                <a:solidFill>
                  <a:srgbClr val="006699"/>
                </a:solidFill>
                <a:latin typeface="Arial" panose="020B0604020202020204" pitchFamily="34" charset="0"/>
                <a:hlinkClick r:id="rId4"/>
              </a:rPr>
              <a:t>эластичность спроса</a:t>
            </a:r>
            <a:r>
              <a:rPr lang="ru-RU" sz="2800" dirty="0">
                <a:solidFill>
                  <a:srgbClr val="292929"/>
                </a:solidFill>
                <a:latin typeface="Arial" panose="020B0604020202020204" pitchFamily="34" charset="0"/>
              </a:rPr>
              <a:t>". </a:t>
            </a:r>
            <a:r>
              <a:rPr lang="ru-RU" sz="2800" dirty="0">
                <a:solidFill>
                  <a:srgbClr val="006699"/>
                </a:solidFill>
                <a:latin typeface="Arial" panose="020B0604020202020204" pitchFamily="34" charset="0"/>
                <a:hlinkClick r:id="rId5"/>
              </a:rPr>
              <a:t>Коэффициенты эластичности</a:t>
            </a:r>
            <a:r>
              <a:rPr lang="ru-RU" sz="2800" dirty="0">
                <a:solidFill>
                  <a:srgbClr val="292929"/>
                </a:solidFill>
                <a:latin typeface="Arial" panose="020B0604020202020204" pitchFamily="34" charset="0"/>
              </a:rPr>
              <a:t> показывают, на сколько процентов сокращается (увеличивается) электропотребление при увеличении (снижении) тарифа на 1%. Таким образом, при росте тарифа на электроэнергию </a:t>
            </a:r>
            <a:r>
              <a:rPr lang="ru-RU" sz="2800" dirty="0">
                <a:solidFill>
                  <a:srgbClr val="006699"/>
                </a:solidFill>
                <a:latin typeface="Arial" panose="020B0604020202020204" pitchFamily="34" charset="0"/>
                <a:hlinkClick r:id="rId5"/>
              </a:rPr>
              <a:t>коэффициенты эластичности</a:t>
            </a:r>
            <a:r>
              <a:rPr lang="ru-RU" sz="2800" dirty="0">
                <a:solidFill>
                  <a:srgbClr val="292929"/>
                </a:solidFill>
                <a:latin typeface="Arial" panose="020B0604020202020204" pitchFamily="34" charset="0"/>
              </a:rPr>
              <a:t> имеют отрицательное значение.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dirty="0">
                <a:solidFill>
                  <a:srgbClr val="292929"/>
                </a:solidFill>
                <a:latin typeface="Arial" panose="020B0604020202020204" pitchFamily="34" charset="0"/>
              </a:rPr>
              <a:t>Величина </a:t>
            </a:r>
            <a:r>
              <a:rPr lang="ru-RU" sz="2800" dirty="0">
                <a:solidFill>
                  <a:srgbClr val="006699"/>
                </a:solidFill>
                <a:latin typeface="Arial" panose="020B0604020202020204" pitchFamily="34" charset="0"/>
                <a:hlinkClick r:id="rId4"/>
              </a:rPr>
              <a:t>эластичности спроса</a:t>
            </a:r>
            <a:r>
              <a:rPr lang="ru-RU" sz="2800" dirty="0">
                <a:solidFill>
                  <a:srgbClr val="292929"/>
                </a:solidFill>
                <a:latin typeface="Arial" panose="020B0604020202020204" pitchFamily="34" charset="0"/>
              </a:rPr>
              <a:t> зависит от множества условий - </a:t>
            </a:r>
            <a:r>
              <a:rPr lang="ru-RU" sz="2800" dirty="0">
                <a:solidFill>
                  <a:srgbClr val="006699"/>
                </a:solidFill>
                <a:latin typeface="Arial" panose="020B0604020202020204" pitchFamily="34" charset="0"/>
                <a:hlinkClick r:id="rId6"/>
              </a:rPr>
              <a:t>темпов экономического роста</a:t>
            </a:r>
            <a:r>
              <a:rPr lang="ru-RU" sz="2800" dirty="0">
                <a:solidFill>
                  <a:srgbClr val="006699"/>
                </a:solidFill>
                <a:latin typeface="Arial" panose="020B0604020202020204" pitchFamily="34" charset="0"/>
              </a:rPr>
              <a:t>,</a:t>
            </a:r>
            <a:r>
              <a:rPr lang="ru-RU" sz="2800" dirty="0">
                <a:solidFill>
                  <a:srgbClr val="292929"/>
                </a:solidFill>
                <a:latin typeface="Arial" panose="020B0604020202020204" pitchFamily="34" charset="0"/>
              </a:rPr>
              <a:t> интенсивности </a:t>
            </a:r>
            <a:r>
              <a:rPr lang="ru-RU" sz="2800" dirty="0">
                <a:solidFill>
                  <a:srgbClr val="006699"/>
                </a:solidFill>
                <a:latin typeface="Arial" panose="020B0604020202020204" pitchFamily="34" charset="0"/>
                <a:hlinkClick r:id="rId7"/>
              </a:rPr>
              <a:t>рыночной конкуренции</a:t>
            </a:r>
            <a:r>
              <a:rPr lang="ru-RU" sz="2800" dirty="0">
                <a:solidFill>
                  <a:srgbClr val="292929"/>
                </a:solidFill>
                <a:latin typeface="Arial" panose="020B0604020202020204" pitchFamily="34" charset="0"/>
              </a:rPr>
              <a:t>, динамики тарифов на электроэнергию, альтернативных энергоносителей и энергопотребляющего оборудования, действенности </a:t>
            </a:r>
            <a:r>
              <a:rPr lang="ru-RU" sz="2800" dirty="0">
                <a:solidFill>
                  <a:srgbClr val="006699"/>
                </a:solidFill>
                <a:latin typeface="Arial" panose="020B0604020202020204" pitchFamily="34" charset="0"/>
                <a:hlinkClick r:id="rId8"/>
              </a:rPr>
              <a:t>государственных программ</a:t>
            </a:r>
            <a:r>
              <a:rPr lang="ru-RU" sz="2800" dirty="0">
                <a:solidFill>
                  <a:srgbClr val="292929"/>
                </a:solidFill>
                <a:latin typeface="Arial" panose="020B0604020202020204" pitchFamily="34" charset="0"/>
              </a:rPr>
              <a:t> стимулирования энергосбережения и электрификации. </a:t>
            </a:r>
            <a:r>
              <a:rPr lang="ru-RU" sz="2800" dirty="0"/>
              <a:t> 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9"/>
          <p:cNvSpPr>
            <a:spLocks noChangeArrowheads="1"/>
          </p:cNvSpPr>
          <p:nvPr/>
        </p:nvSpPr>
        <p:spPr bwMode="auto">
          <a:xfrm>
            <a:off x="0" y="1484313"/>
            <a:ext cx="9831388" cy="540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</a:pPr>
            <a:r>
              <a:rPr lang="ru-RU" altLang="ru-RU" sz="2000">
                <a:solidFill>
                  <a:srgbClr val="FF0000"/>
                </a:solidFill>
                <a:latin typeface="Times New Roman" pitchFamily="18" charset="0"/>
              </a:rPr>
              <a:t>Ценообразование на розничном рынке электроэнергии:</a:t>
            </a:r>
          </a:p>
          <a:p>
            <a:pPr marL="228600" indent="-228600" algn="just" eaLnBrk="1" hangingPunct="1">
              <a:spcBef>
                <a:spcPct val="25000"/>
              </a:spcBef>
            </a:pPr>
            <a:r>
              <a:rPr lang="ru-RU" altLang="ru-RU" sz="2000">
                <a:solidFill>
                  <a:srgbClr val="FF0000"/>
                </a:solidFill>
                <a:latin typeface="Times New Roman" pitchFamily="18" charset="0"/>
              </a:rPr>
              <a:t>1. Регулируемые цены  — </a:t>
            </a:r>
            <a:r>
              <a:rPr lang="ru-RU" altLang="ru-RU" sz="2000">
                <a:solidFill>
                  <a:srgbClr val="993300"/>
                </a:solidFill>
                <a:latin typeface="Times New Roman" pitchFamily="18" charset="0"/>
              </a:rPr>
              <a:t>для населения и приравненных к нему категориям.</a:t>
            </a:r>
          </a:p>
          <a:p>
            <a:pPr marL="228600" indent="-228600" algn="just" eaLnBrk="1" hangingPunct="1">
              <a:spcBef>
                <a:spcPct val="25000"/>
              </a:spcBef>
            </a:pPr>
            <a:r>
              <a:rPr lang="ru-RU" altLang="ru-RU" sz="2000">
                <a:solidFill>
                  <a:srgbClr val="993300"/>
                </a:solidFill>
                <a:latin typeface="Times New Roman" pitchFamily="18" charset="0"/>
              </a:rPr>
              <a:t>   Поставка электрической энергии (мощности) населению и приравненным к нему категориям потребителей осуществляется по регулируемым ценам (тарифам), установленным органом исполнительной власти субъекта РФ в области государственного регулирования тарифов.</a:t>
            </a:r>
          </a:p>
          <a:p>
            <a:pPr marL="228600" indent="-228600" algn="just" eaLnBrk="1" hangingPunct="1">
              <a:spcBef>
                <a:spcPct val="25000"/>
              </a:spcBef>
            </a:pPr>
            <a:r>
              <a:rPr lang="ru-RU" altLang="ru-RU" sz="2000">
                <a:solidFill>
                  <a:srgbClr val="993300"/>
                </a:solidFill>
                <a:latin typeface="Times New Roman" pitchFamily="18" charset="0"/>
              </a:rPr>
              <a:t>    Региональные службы по тарифам (РСТ) субъектов РФ утверждают тарифы на оказание услуг по передаче электроэнергии, с использованием которых производятся расчеты с сетевыми компаниями и сбытовые надбавки.</a:t>
            </a:r>
          </a:p>
          <a:p>
            <a:pPr marL="228600" indent="-228600" algn="just" eaLnBrk="1" hangingPunct="1">
              <a:spcBef>
                <a:spcPct val="25000"/>
              </a:spcBef>
            </a:pPr>
            <a:r>
              <a:rPr lang="ru-RU" altLang="ru-RU" sz="2000">
                <a:solidFill>
                  <a:srgbClr val="FF0000"/>
                </a:solidFill>
                <a:latin typeface="Times New Roman" pitchFamily="18" charset="0"/>
              </a:rPr>
              <a:t>2. Нерегулируемые (свободные) цены  — </a:t>
            </a:r>
            <a:r>
              <a:rPr lang="ru-RU" altLang="ru-RU" sz="2000">
                <a:solidFill>
                  <a:srgbClr val="993300"/>
                </a:solidFill>
                <a:latin typeface="Times New Roman" pitchFamily="18" charset="0"/>
              </a:rPr>
              <a:t>для всех групп потребителей, кроме населения и приравненных к нему категорий. </a:t>
            </a:r>
          </a:p>
          <a:p>
            <a:pPr marL="228600" indent="-228600" algn="just" eaLnBrk="1" hangingPunct="1">
              <a:spcBef>
                <a:spcPct val="25000"/>
              </a:spcBef>
            </a:pPr>
            <a:r>
              <a:rPr lang="ru-RU" altLang="ru-RU" sz="2000">
                <a:solidFill>
                  <a:srgbClr val="993300"/>
                </a:solidFill>
                <a:latin typeface="Times New Roman" pitchFamily="18" charset="0"/>
              </a:rPr>
              <a:t>    На розничных рынках в ценовых зонах гарантирующие поставщики продают электроэнергию клиентам (за исключением населения) по нерегулируемым ценам. Порядок расчета нерегулируемых цен на электрическую энергию указан в «Основных положениях функционирования розничных рынков электрической энергии», которые утв. Постановлением Правительства РФ от 04.05.2012 № 442.</a:t>
            </a:r>
            <a:endParaRPr lang="ru-RU" altLang="ru-RU" sz="1800">
              <a:solidFill>
                <a:srgbClr val="993300"/>
              </a:solidFill>
              <a:latin typeface="Times New Roman" pitchFamily="18" charset="0"/>
            </a:endParaRPr>
          </a:p>
        </p:txBody>
      </p:sp>
      <p:pic>
        <p:nvPicPr>
          <p:cNvPr id="9219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7083425" cy="195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25000"/>
              </a:spcBef>
              <a:buFont typeface="Arial" charset="0"/>
              <a:buNone/>
            </a:pPr>
            <a:r>
              <a:rPr lang="ru-RU" altLang="ru-RU" sz="1600">
                <a:solidFill>
                  <a:schemeClr val="bg1"/>
                </a:solidFill>
              </a:rPr>
              <a:t>т</a:t>
            </a:r>
            <a:r>
              <a:rPr lang="ru-RU" altLang="ru-RU" sz="1600">
                <a:solidFill>
                  <a:srgbClr val="800000"/>
                </a:solidFill>
                <a:latin typeface="Times New Roman" pitchFamily="18" charset="0"/>
              </a:rPr>
              <a:t>В сфере электроэнергии формируется </a:t>
            </a:r>
            <a:r>
              <a:rPr lang="ru-RU" altLang="ru-RU" sz="1600">
                <a:solidFill>
                  <a:schemeClr val="tx1"/>
                </a:solidFill>
                <a:latin typeface="Times New Roman" pitchFamily="18" charset="0"/>
              </a:rPr>
              <a:t>новый субъект (агрегатор спроса и предложения),</a:t>
            </a:r>
            <a:r>
              <a:rPr lang="ru-RU" altLang="ru-RU" sz="1600">
                <a:solidFill>
                  <a:srgbClr val="800000"/>
                </a:solidFill>
                <a:latin typeface="Times New Roman" pitchFamily="18" charset="0"/>
              </a:rPr>
              <a:t> который будет способствовать объединению потребителей электроэнергии, объектов распределённой генерации и накопления электроэнергии для совместного участия на оптовом и розничных рынках электроэнергии.</a:t>
            </a:r>
          </a:p>
          <a:p>
            <a:pPr algn="ctr" eaLnBrk="1" hangingPunct="1">
              <a:spcBef>
                <a:spcPct val="70000"/>
              </a:spcBef>
            </a:pPr>
            <a:r>
              <a:rPr lang="ru-RU" altLang="ru-RU" sz="1600">
                <a:solidFill>
                  <a:schemeClr val="bg1"/>
                </a:solidFill>
              </a:rPr>
              <a:t>авропольский государственный аграрный </a:t>
            </a:r>
            <a:r>
              <a:rPr lang="ru-RU" altLang="ru-RU" sz="2400">
                <a:solidFill>
                  <a:schemeClr val="bg1"/>
                </a:solidFill>
              </a:rPr>
              <a:t>университет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0243" name="Rectangle 19"/>
          <p:cNvSpPr>
            <a:spLocks noChangeArrowheads="1"/>
          </p:cNvSpPr>
          <p:nvPr/>
        </p:nvSpPr>
        <p:spPr bwMode="auto">
          <a:xfrm>
            <a:off x="0" y="1268413"/>
            <a:ext cx="941705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28600" indent="-228600" algn="ctr" eaLnBrk="1" hangingPunct="1"/>
            <a:endParaRPr lang="ru-RU" altLang="ru-RU" sz="3200">
              <a:solidFill>
                <a:srgbClr val="FF0000"/>
              </a:solidFill>
              <a:latin typeface="Times New Roman" pitchFamily="18" charset="0"/>
            </a:endParaRPr>
          </a:p>
          <a:p>
            <a:pPr marL="228600" indent="-228600" algn="ctr" eaLnBrk="1" hangingPunct="1"/>
            <a:r>
              <a:rPr lang="ru-RU" altLang="ru-RU" sz="3200">
                <a:solidFill>
                  <a:srgbClr val="FF0000"/>
                </a:solidFill>
                <a:latin typeface="Times New Roman" pitchFamily="18" charset="0"/>
              </a:rPr>
              <a:t>СПРОС </a:t>
            </a:r>
            <a:r>
              <a:rPr lang="ru-RU" altLang="ru-RU" sz="3200">
                <a:latin typeface="Times New Roman" pitchFamily="18" charset="0"/>
              </a:rPr>
              <a:t>– это платежеспособная потребность.</a:t>
            </a:r>
          </a:p>
          <a:p>
            <a:pPr marL="228600" indent="-228600" algn="ctr" eaLnBrk="1" hangingPunct="1"/>
            <a:r>
              <a:rPr lang="ru-RU" altLang="ru-RU" sz="2400">
                <a:solidFill>
                  <a:srgbClr val="00B050"/>
                </a:solidFill>
                <a:latin typeface="Times New Roman" pitchFamily="18" charset="0"/>
              </a:rPr>
              <a:t>В чем различия спроса и потребности?</a:t>
            </a:r>
          </a:p>
          <a:p>
            <a:pPr marL="228600" indent="-228600" algn="ctr" eaLnBrk="1" hangingPunct="1"/>
            <a:r>
              <a:rPr lang="ru-RU" altLang="ru-RU" sz="3200">
                <a:solidFill>
                  <a:srgbClr val="FF0000"/>
                </a:solidFill>
                <a:latin typeface="Times New Roman" pitchFamily="18" charset="0"/>
              </a:rPr>
              <a:t>СПРОС</a:t>
            </a:r>
            <a:r>
              <a:rPr lang="ru-RU" altLang="ru-RU" sz="3200">
                <a:latin typeface="Times New Roman" pitchFamily="18" charset="0"/>
              </a:rPr>
              <a:t> – это желание и возможность приобрести определенный товар или услугу по определенной цене в определенный промежуток времени. </a:t>
            </a:r>
            <a:endParaRPr lang="ru-RU" altLang="ru-RU" sz="2800">
              <a:latin typeface="Times New Roman" pitchFamily="18" charset="0"/>
            </a:endParaRPr>
          </a:p>
          <a:p>
            <a:pPr marL="228600" indent="-228600" eaLnBrk="1" hangingPunct="1"/>
            <a:r>
              <a:rPr lang="ru-RU" altLang="ru-RU" sz="2400" b="0">
                <a:solidFill>
                  <a:srgbClr val="000066"/>
                </a:solidFill>
                <a:latin typeface="Times New Roman" pitchFamily="18" charset="0"/>
              </a:rPr>
              <a:t>     </a:t>
            </a:r>
          </a:p>
        </p:txBody>
      </p:sp>
      <p:pic>
        <p:nvPicPr>
          <p:cNvPr id="10244" name="Picture 21" descr="КАЧЕСТВО ОБРАЗОВАНИЯ с фоно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38100"/>
            <a:ext cx="116363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Text Box 23"/>
          <p:cNvSpPr txBox="1">
            <a:spLocks noChangeArrowheads="1"/>
          </p:cNvSpPr>
          <p:nvPr/>
        </p:nvSpPr>
        <p:spPr bwMode="auto">
          <a:xfrm>
            <a:off x="1065213" y="50800"/>
            <a:ext cx="8185150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buFont typeface="Arial" charset="0"/>
              <a:buNone/>
            </a:pPr>
            <a:r>
              <a:rPr lang="ru-RU" altLang="ru-RU" sz="3200">
                <a:latin typeface="Times New Roman" pitchFamily="18" charset="0"/>
              </a:rPr>
              <a:t>2. Спрос, факторы рыночного спроса, закон спроса</a:t>
            </a:r>
          </a:p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аграрный университет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17763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11268" name="Picture 21" descr="КАЧЕСТВО ОБРАЗОВАНИЯ с фоно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38100"/>
            <a:ext cx="116363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11271" name="Rectangle 8"/>
          <p:cNvSpPr>
            <a:spLocks noGrp="1"/>
          </p:cNvSpPr>
          <p:nvPr>
            <p:ph type="subTitle" idx="1"/>
          </p:nvPr>
        </p:nvSpPr>
        <p:spPr>
          <a:xfrm>
            <a:off x="200025" y="1196975"/>
            <a:ext cx="8929688" cy="5661025"/>
          </a:xfrm>
        </p:spPr>
        <p:txBody>
          <a:bodyPr/>
          <a:lstStyle/>
          <a:p>
            <a:pPr marL="342900" indent="-342900" algn="just" eaLnBrk="1" hangingPunct="1"/>
            <a:r>
              <a:rPr lang="ru-RU" altLang="ru-RU" b="1" u="sng" smtClean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ОБЪЕМ СПРОСА</a:t>
            </a:r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– это то количество товара или услуги, которое потребители согласны купить по определенной цене в течении определенного времени (день, месяц, год)</a:t>
            </a:r>
          </a:p>
          <a:p>
            <a:pPr marL="342900" indent="-342900" algn="just" eaLnBrk="1" hangingPunct="1"/>
            <a:r>
              <a:rPr lang="ru-RU" altLang="ru-RU" b="1" u="sng" smtClean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ЦЕНА СПРОСА</a:t>
            </a:r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– это максимальная 	цена, которую покупатель готов заплатить за определенное количество товара или услуги</a:t>
            </a:r>
            <a:r>
              <a:rPr lang="ru-RU" altLang="ru-RU" sz="4000" smtClean="0"/>
              <a:t> </a:t>
            </a:r>
            <a:r>
              <a:rPr lang="ru-RU" altLang="ru-RU" sz="600" b="1" smtClean="0">
                <a:solidFill>
                  <a:srgbClr val="000099"/>
                </a:solidFill>
                <a:latin typeface="Arial Unicode MS" pitchFamily="34" charset="-128"/>
                <a:cs typeface="Arial" charset="0"/>
              </a:rPr>
              <a:t>	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3"/>
          <p:cNvSpPr>
            <a:spLocks noChangeArrowheads="1"/>
          </p:cNvSpPr>
          <p:nvPr/>
        </p:nvSpPr>
        <p:spPr bwMode="auto">
          <a:xfrm>
            <a:off x="1285875" y="5084763"/>
            <a:ext cx="7761288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ru-RU" altLang="ru-RU" sz="2400" i="1">
              <a:solidFill>
                <a:srgbClr val="990000"/>
              </a:solidFill>
            </a:endParaRPr>
          </a:p>
        </p:txBody>
      </p:sp>
      <p:sp>
        <p:nvSpPr>
          <p:cNvPr id="123907" name="Rectangle 19"/>
          <p:cNvSpPr>
            <a:spLocks noChangeArrowheads="1"/>
          </p:cNvSpPr>
          <p:nvPr/>
        </p:nvSpPr>
        <p:spPr bwMode="auto">
          <a:xfrm>
            <a:off x="488950" y="1376363"/>
            <a:ext cx="9058275" cy="1220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 eaLnBrk="1" hangingPunct="1">
              <a:spcBef>
                <a:spcPct val="25000"/>
              </a:spcBef>
              <a:buFont typeface="Wingdings" pitchFamily="2" charset="2"/>
              <a:buChar char="Ø"/>
              <a:defRPr/>
            </a:pPr>
            <a:endParaRPr lang="ru-RU" sz="2400"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buFontTx/>
              <a:buAutoNum type="arabicPeriod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228600" indent="-228600" eaLnBrk="1" hangingPunct="1">
              <a:spcBef>
                <a:spcPct val="25000"/>
              </a:spcBef>
              <a:defRPr/>
            </a:pPr>
            <a:r>
              <a:rPr lang="ru-RU" sz="1600" b="0">
                <a:solidFill>
                  <a:srgbClr val="000066"/>
                </a:solidFill>
                <a:latin typeface="Tahoma" pitchFamily="34" charset="0"/>
              </a:rPr>
              <a:t>     </a:t>
            </a:r>
          </a:p>
        </p:txBody>
      </p:sp>
      <p:pic>
        <p:nvPicPr>
          <p:cNvPr id="12292" name="Picture 21" descr="КАЧЕСТВО ОБРАЗОВАНИЯ с фоно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38100"/>
            <a:ext cx="116363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22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50800"/>
            <a:ext cx="11287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Text Box 23"/>
          <p:cNvSpPr txBox="1">
            <a:spLocks noChangeArrowheads="1"/>
          </p:cNvSpPr>
          <p:nvPr/>
        </p:nvSpPr>
        <p:spPr bwMode="auto">
          <a:xfrm>
            <a:off x="1182688" y="177800"/>
            <a:ext cx="5972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00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ru-RU" altLang="ru-RU" sz="2400">
                <a:solidFill>
                  <a:schemeClr val="bg1"/>
                </a:solidFill>
              </a:rPr>
              <a:t>Ставропольский государственный аграрный университет</a:t>
            </a:r>
          </a:p>
        </p:txBody>
      </p:sp>
      <p:sp>
        <p:nvSpPr>
          <p:cNvPr id="12295" name="Rectangle 8"/>
          <p:cNvSpPr>
            <a:spLocks noGrp="1"/>
          </p:cNvSpPr>
          <p:nvPr>
            <p:ph type="subTitle" idx="1"/>
          </p:nvPr>
        </p:nvSpPr>
        <p:spPr>
          <a:xfrm>
            <a:off x="200025" y="1196975"/>
            <a:ext cx="8929688" cy="5661025"/>
          </a:xfrm>
        </p:spPr>
        <p:txBody>
          <a:bodyPr/>
          <a:lstStyle/>
          <a:p>
            <a:pPr marL="342900" indent="-342900" algn="just" eaLnBrk="1" hangingPunct="1">
              <a:spcBef>
                <a:spcPct val="0"/>
              </a:spcBef>
            </a:pPr>
            <a:r>
              <a:rPr lang="ru-RU" altLang="ru-RU" sz="600" b="1" smtClean="0">
                <a:solidFill>
                  <a:srgbClr val="000099"/>
                </a:solidFill>
                <a:latin typeface="Arial Unicode MS" pitchFamily="34" charset="-128"/>
                <a:cs typeface="Arial" charset="0"/>
              </a:rPr>
              <a:t>	 </a:t>
            </a:r>
            <a:r>
              <a:rPr lang="ru-RU" altLang="ru-RU" sz="4000" b="1" smtClean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ЗАКОН СПРОСА </a:t>
            </a:r>
            <a:r>
              <a:rPr lang="ru-RU" altLang="ru-RU" sz="4000" b="1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– при прочих равных условиях  повышение цены вызывает уменьшение величины   спроса, напротив, понижение рыночной цены увеличивает величину спроса.</a:t>
            </a:r>
            <a:r>
              <a:rPr lang="ru-RU" altLang="ru-RU" b="1" i="1" smtClean="0"/>
              <a:t>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19051</TotalTime>
  <Words>3087</Words>
  <Application>Microsoft Office PowerPoint</Application>
  <PresentationFormat>Лист A4 (210x297 мм)</PresentationFormat>
  <Paragraphs>449</Paragraphs>
  <Slides>54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54</vt:i4>
      </vt:variant>
    </vt:vector>
  </HeadingPairs>
  <TitlesOfParts>
    <vt:vector size="63" baseType="lpstr">
      <vt:lpstr>Arial</vt:lpstr>
      <vt:lpstr>Calibri Light</vt:lpstr>
      <vt:lpstr>Calibri</vt:lpstr>
      <vt:lpstr>Arial Unicode MS</vt:lpstr>
      <vt:lpstr>Times New Roman</vt:lpstr>
      <vt:lpstr>Tahoma</vt:lpstr>
      <vt:lpstr>Wingdings</vt:lpstr>
      <vt:lpstr>Office Theme</vt:lpstr>
      <vt:lpstr>Microsoft Equation 3.0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Функция предложения по цене может быть выражена в табличной, аналитической и графической формах: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Рис. 1.3.1 Рыночное равновесие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УЦИТ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СтГАУ</dc:creator>
  <cp:lastModifiedBy>Admin</cp:lastModifiedBy>
  <cp:revision>1674</cp:revision>
  <cp:lastPrinted>2012-04-07T06:38:04Z</cp:lastPrinted>
  <dcterms:created xsi:type="dcterms:W3CDTF">2005-12-02T19:39:29Z</dcterms:created>
  <dcterms:modified xsi:type="dcterms:W3CDTF">2023-02-07T16:30:06Z</dcterms:modified>
</cp:coreProperties>
</file>